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rial Bold" panose="020B0604020202020204" charset="0"/>
      <p:regular r:id="rId15"/>
    </p:embeddedFont>
    <p:embeddedFont>
      <p:font typeface="Arimo Bold" panose="020B0604020202020204" charset="0"/>
      <p:regular r:id="rId16"/>
    </p:embeddedFont>
    <p:embeddedFont>
      <p:font typeface="Barlow" panose="00000500000000000000" pitchFamily="2" charset="0"/>
      <p:regular r:id="rId17"/>
      <p:bold r:id="rId18"/>
      <p:italic r:id="rId19"/>
      <p:boldItalic r:id="rId20"/>
    </p:embeddedFont>
    <p:embeddedFont>
      <p:font typeface="TT Rounds Condense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03.12.2024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‹nº›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spcity.com.br/sao-paulo-vista-de-cima-tambem-e-linda/" TargetMode="External"/><Relationship Id="rId13" Type="http://schemas.openxmlformats.org/officeDocument/2006/relationships/hyperlink" Target="https://www.cnnbrasil.com.br/nacional/cidade-de-sao-paulo-registra-a-ventania-mais-forte-desde-1995-diz-defesa-civil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capital.sp.gov.br/w/noticia/cidade-de-sao-paulo-tem-tarde-com-ventos-fortes" TargetMode="External"/><Relationship Id="rId12" Type="http://schemas.openxmlformats.org/officeDocument/2006/relationships/hyperlink" Target="https://www.cnnbrasil.com.br/nacional/grande-sao-paulo-tem-alerta-para-temporal-e-ventos-fortes-neste-sabado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gesp.org/v3/alagamentos.jsp?dataBusca=17%2F07%2F2012&amp;enviaBusca=Buscar" TargetMode="External"/><Relationship Id="rId11" Type="http://schemas.openxmlformats.org/officeDocument/2006/relationships/hyperlink" Target="https://www.sulfranautomacao.com.br/conheca-dicas-para-manutencao-e-uso-eficiente-dos-sensores-industriais/" TargetMode="External"/><Relationship Id="rId5" Type="http://schemas.openxmlformats.org/officeDocument/2006/relationships/hyperlink" Target="https://www.cnnbrasil.com.br/nacional/chuva-causa-pontos-de-alagamento-em-sao-paulo-e-deixa-sem-energia/" TargetMode="External"/><Relationship Id="rId10" Type="http://schemas.openxmlformats.org/officeDocument/2006/relationships/hyperlink" Target="https://edgeglobal.com.br/blog/sensores-inteligentes-manutencao-preditiva/" TargetMode="External"/><Relationship Id="rId4" Type="http://schemas.openxmlformats.org/officeDocument/2006/relationships/hyperlink" Target="https://g1.globo.com/sp/sao-paulo/noticia/2020/02/10/chuva-causa-alagamentos-em-sao-paulo-veja-fotos.ghtml" TargetMode="External"/><Relationship Id="rId9" Type="http://schemas.openxmlformats.org/officeDocument/2006/relationships/hyperlink" Target="https://g1.globo.com/jornal-nacional/noticia/2023/02/21/tempestades-no-brasil-ficaram-muito-mais-fortes-e-frequentes-nos-ultimos-dois-anos.ghtml" TargetMode="External"/><Relationship Id="rId14" Type="http://schemas.openxmlformats.org/officeDocument/2006/relationships/hyperlink" Target="https://gemini.google.com/app?hl=pt-B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1080046" y="1154162"/>
            <a:ext cx="9269909" cy="441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Implantação de Sensores Inteligentes em São Paulo para Monitoramento Climático e Prevenção de Alagamentos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0046" y="5931843"/>
            <a:ext cx="9269909" cy="3067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Este estudo propõe a implementação de uma rede de sensores inteligentes para monitorar as condições climáticas e prevenir alagamentos em São Paulo. A Internet das Coisas (IoT) será utilizada para conectar os sensores e transmitir dados em tempo real, permitindo uma resposta mais rápida e eficaz a eventos climáticos extremos.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00236" y="465385"/>
            <a:ext cx="4445942" cy="641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 b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Ampliações Futuras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690711" y="1497211"/>
            <a:ext cx="1707803" cy="1456879"/>
            <a:chOff x="0" y="0"/>
            <a:chExt cx="2277070" cy="1942505"/>
          </a:xfrm>
        </p:grpSpPr>
        <p:sp>
          <p:nvSpPr>
            <p:cNvPr id="7" name="Freeform 7"/>
            <p:cNvSpPr/>
            <p:nvPr/>
          </p:nvSpPr>
          <p:spPr>
            <a:xfrm>
              <a:off x="12700" y="12700"/>
              <a:ext cx="2251710" cy="1917192"/>
            </a:xfrm>
            <a:custGeom>
              <a:avLst/>
              <a:gdLst/>
              <a:ahLst/>
              <a:cxnLst/>
              <a:rect l="l" t="t" r="r" b="b"/>
              <a:pathLst>
                <a:path w="2251710" h="1917192">
                  <a:moveTo>
                    <a:pt x="0" y="400177"/>
                  </a:moveTo>
                  <a:cubicBezTo>
                    <a:pt x="0" y="179197"/>
                    <a:pt x="179451" y="0"/>
                    <a:pt x="400939" y="0"/>
                  </a:cubicBezTo>
                  <a:lnTo>
                    <a:pt x="1850771" y="0"/>
                  </a:lnTo>
                  <a:cubicBezTo>
                    <a:pt x="2072132" y="0"/>
                    <a:pt x="2251710" y="179197"/>
                    <a:pt x="2251710" y="400177"/>
                  </a:cubicBezTo>
                  <a:lnTo>
                    <a:pt x="2251710" y="1517015"/>
                  </a:lnTo>
                  <a:cubicBezTo>
                    <a:pt x="2251710" y="1737995"/>
                    <a:pt x="2072259" y="1917192"/>
                    <a:pt x="1850771" y="1917192"/>
                  </a:cubicBezTo>
                  <a:lnTo>
                    <a:pt x="400939" y="1917192"/>
                  </a:lnTo>
                  <a:cubicBezTo>
                    <a:pt x="179451" y="1917065"/>
                    <a:pt x="0" y="1737995"/>
                    <a:pt x="0" y="1517015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2277110" cy="1942592"/>
            </a:xfrm>
            <a:custGeom>
              <a:avLst/>
              <a:gdLst/>
              <a:ahLst/>
              <a:cxnLst/>
              <a:rect l="l" t="t" r="r" b="b"/>
              <a:pathLst>
                <a:path w="2277110" h="1942592">
                  <a:moveTo>
                    <a:pt x="0" y="412877"/>
                  </a:moveTo>
                  <a:cubicBezTo>
                    <a:pt x="0" y="184785"/>
                    <a:pt x="185166" y="0"/>
                    <a:pt x="413639" y="0"/>
                  </a:cubicBezTo>
                  <a:lnTo>
                    <a:pt x="1863471" y="0"/>
                  </a:lnTo>
                  <a:lnTo>
                    <a:pt x="1863471" y="12700"/>
                  </a:lnTo>
                  <a:lnTo>
                    <a:pt x="1863471" y="0"/>
                  </a:lnTo>
                  <a:lnTo>
                    <a:pt x="1863471" y="12700"/>
                  </a:lnTo>
                  <a:lnTo>
                    <a:pt x="1863471" y="0"/>
                  </a:lnTo>
                  <a:cubicBezTo>
                    <a:pt x="2091944" y="0"/>
                    <a:pt x="2277110" y="184785"/>
                    <a:pt x="2277110" y="412877"/>
                  </a:cubicBezTo>
                  <a:lnTo>
                    <a:pt x="2264410" y="412877"/>
                  </a:lnTo>
                  <a:lnTo>
                    <a:pt x="2277110" y="412877"/>
                  </a:lnTo>
                  <a:lnTo>
                    <a:pt x="2277110" y="1529715"/>
                  </a:lnTo>
                  <a:lnTo>
                    <a:pt x="2264410" y="1529715"/>
                  </a:lnTo>
                  <a:lnTo>
                    <a:pt x="2277110" y="1529715"/>
                  </a:lnTo>
                  <a:cubicBezTo>
                    <a:pt x="2277110" y="1757680"/>
                    <a:pt x="2091944" y="1942592"/>
                    <a:pt x="1863471" y="1942592"/>
                  </a:cubicBezTo>
                  <a:lnTo>
                    <a:pt x="1863471" y="1929892"/>
                  </a:lnTo>
                  <a:lnTo>
                    <a:pt x="1863471" y="1942592"/>
                  </a:lnTo>
                  <a:lnTo>
                    <a:pt x="413639" y="1942592"/>
                  </a:lnTo>
                  <a:lnTo>
                    <a:pt x="413639" y="1929892"/>
                  </a:lnTo>
                  <a:lnTo>
                    <a:pt x="413639" y="1942592"/>
                  </a:lnTo>
                  <a:cubicBezTo>
                    <a:pt x="185166" y="1942465"/>
                    <a:pt x="0" y="1757680"/>
                    <a:pt x="0" y="1529715"/>
                  </a:cubicBezTo>
                  <a:lnTo>
                    <a:pt x="0" y="412877"/>
                  </a:lnTo>
                  <a:lnTo>
                    <a:pt x="12700" y="412877"/>
                  </a:lnTo>
                  <a:lnTo>
                    <a:pt x="0" y="412877"/>
                  </a:lnTo>
                  <a:moveTo>
                    <a:pt x="25400" y="412877"/>
                  </a:moveTo>
                  <a:lnTo>
                    <a:pt x="25400" y="1529715"/>
                  </a:lnTo>
                  <a:lnTo>
                    <a:pt x="12700" y="1529715"/>
                  </a:lnTo>
                  <a:lnTo>
                    <a:pt x="25400" y="1529715"/>
                  </a:lnTo>
                  <a:cubicBezTo>
                    <a:pt x="25400" y="1743710"/>
                    <a:pt x="199136" y="1917192"/>
                    <a:pt x="413639" y="1917192"/>
                  </a:cubicBezTo>
                  <a:lnTo>
                    <a:pt x="1863471" y="1917192"/>
                  </a:lnTo>
                  <a:cubicBezTo>
                    <a:pt x="2077847" y="1917192"/>
                    <a:pt x="2251710" y="1743710"/>
                    <a:pt x="2251710" y="1529715"/>
                  </a:cubicBezTo>
                  <a:lnTo>
                    <a:pt x="2251710" y="412877"/>
                  </a:lnTo>
                  <a:cubicBezTo>
                    <a:pt x="2251710" y="198882"/>
                    <a:pt x="2077847" y="25400"/>
                    <a:pt x="1863471" y="25400"/>
                  </a:cubicBezTo>
                  <a:lnTo>
                    <a:pt x="413639" y="25400"/>
                  </a:lnTo>
                  <a:lnTo>
                    <a:pt x="413639" y="12700"/>
                  </a:lnTo>
                  <a:lnTo>
                    <a:pt x="413639" y="25400"/>
                  </a:lnTo>
                  <a:cubicBezTo>
                    <a:pt x="199136" y="25400"/>
                    <a:pt x="25400" y="198882"/>
                    <a:pt x="25400" y="412877"/>
                  </a:cubicBezTo>
                  <a:close/>
                </a:path>
              </a:pathLst>
            </a:custGeom>
            <a:solidFill>
              <a:srgbClr val="16FFBB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19311" y="1930301"/>
            <a:ext cx="108198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1937" b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89014" y="1659136"/>
            <a:ext cx="6021586" cy="2959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2400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Integração</a:t>
            </a:r>
            <a:r>
              <a:rPr lang="en-US" sz="2400" b="1" dirty="0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 com </a:t>
            </a:r>
            <a:r>
              <a:rPr lang="en-US" sz="2400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Tecnologias</a:t>
            </a:r>
            <a:r>
              <a:rPr lang="en-US" sz="2400" b="1" dirty="0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400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Avançadas</a:t>
            </a:r>
            <a:endParaRPr lang="en-US" sz="2400" b="1" dirty="0">
              <a:solidFill>
                <a:srgbClr val="E0E4E6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569964" y="2047403"/>
            <a:ext cx="14798725" cy="60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integração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com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sistemas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previsão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meteorológica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mais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sofisticados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modelos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previsão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numérica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do tempo 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informações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provenientes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satélites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pode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oferecer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uma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visão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mais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precisa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antecipada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das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condições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climáticas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2489001" y="2932659"/>
            <a:ext cx="14998750" cy="14288"/>
            <a:chOff x="0" y="0"/>
            <a:chExt cx="19998333" cy="190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998310" cy="19050"/>
            </a:xfrm>
            <a:custGeom>
              <a:avLst/>
              <a:gdLst/>
              <a:ahLst/>
              <a:cxnLst/>
              <a:rect l="l" t="t" r="r" b="b"/>
              <a:pathLst>
                <a:path w="19998310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9988785" y="0"/>
                  </a:lnTo>
                  <a:cubicBezTo>
                    <a:pt x="19993992" y="0"/>
                    <a:pt x="19998310" y="4318"/>
                    <a:pt x="19998310" y="9525"/>
                  </a:cubicBezTo>
                  <a:cubicBezTo>
                    <a:pt x="19998310" y="14732"/>
                    <a:pt x="19993992" y="19050"/>
                    <a:pt x="19988785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16FFBB"/>
            </a:solid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90711" y="3035052"/>
            <a:ext cx="3396555" cy="1456879"/>
            <a:chOff x="0" y="0"/>
            <a:chExt cx="4528740" cy="1942505"/>
          </a:xfrm>
        </p:grpSpPr>
        <p:sp>
          <p:nvSpPr>
            <p:cNvPr id="15" name="Freeform 15"/>
            <p:cNvSpPr/>
            <p:nvPr/>
          </p:nvSpPr>
          <p:spPr>
            <a:xfrm>
              <a:off x="12700" y="12700"/>
              <a:ext cx="4503420" cy="1917192"/>
            </a:xfrm>
            <a:custGeom>
              <a:avLst/>
              <a:gdLst/>
              <a:ahLst/>
              <a:cxnLst/>
              <a:rect l="l" t="t" r="r" b="b"/>
              <a:pathLst>
                <a:path w="4503420" h="1917192">
                  <a:moveTo>
                    <a:pt x="0" y="400177"/>
                  </a:moveTo>
                  <a:cubicBezTo>
                    <a:pt x="0" y="179197"/>
                    <a:pt x="180467" y="0"/>
                    <a:pt x="403225" y="0"/>
                  </a:cubicBezTo>
                  <a:lnTo>
                    <a:pt x="4100195" y="0"/>
                  </a:lnTo>
                  <a:cubicBezTo>
                    <a:pt x="4322826" y="0"/>
                    <a:pt x="4503420" y="179197"/>
                    <a:pt x="4503420" y="400177"/>
                  </a:cubicBezTo>
                  <a:lnTo>
                    <a:pt x="4503420" y="1517015"/>
                  </a:lnTo>
                  <a:cubicBezTo>
                    <a:pt x="4503420" y="1737995"/>
                    <a:pt x="4322953" y="1917192"/>
                    <a:pt x="4100195" y="1917192"/>
                  </a:cubicBezTo>
                  <a:lnTo>
                    <a:pt x="403225" y="1917192"/>
                  </a:lnTo>
                  <a:cubicBezTo>
                    <a:pt x="180467" y="1917065"/>
                    <a:pt x="0" y="1737995"/>
                    <a:pt x="0" y="1517015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0" y="0"/>
              <a:ext cx="4528820" cy="1942592"/>
            </a:xfrm>
            <a:custGeom>
              <a:avLst/>
              <a:gdLst/>
              <a:ahLst/>
              <a:cxnLst/>
              <a:rect l="l" t="t" r="r" b="b"/>
              <a:pathLst>
                <a:path w="4528820" h="1942592">
                  <a:moveTo>
                    <a:pt x="0" y="412877"/>
                  </a:moveTo>
                  <a:cubicBezTo>
                    <a:pt x="0" y="184785"/>
                    <a:pt x="186309" y="0"/>
                    <a:pt x="415925" y="0"/>
                  </a:cubicBezTo>
                  <a:lnTo>
                    <a:pt x="4112895" y="0"/>
                  </a:lnTo>
                  <a:lnTo>
                    <a:pt x="4112895" y="12700"/>
                  </a:lnTo>
                  <a:lnTo>
                    <a:pt x="4112895" y="0"/>
                  </a:lnTo>
                  <a:cubicBezTo>
                    <a:pt x="4342511" y="0"/>
                    <a:pt x="4528820" y="184785"/>
                    <a:pt x="4528820" y="412877"/>
                  </a:cubicBezTo>
                  <a:lnTo>
                    <a:pt x="4516120" y="412877"/>
                  </a:lnTo>
                  <a:lnTo>
                    <a:pt x="4528820" y="412877"/>
                  </a:lnTo>
                  <a:lnTo>
                    <a:pt x="4528820" y="1529715"/>
                  </a:lnTo>
                  <a:lnTo>
                    <a:pt x="4516120" y="1529715"/>
                  </a:lnTo>
                  <a:lnTo>
                    <a:pt x="4528820" y="1529715"/>
                  </a:lnTo>
                  <a:cubicBezTo>
                    <a:pt x="4528820" y="1757807"/>
                    <a:pt x="4342511" y="1942592"/>
                    <a:pt x="4112895" y="1942592"/>
                  </a:cubicBezTo>
                  <a:lnTo>
                    <a:pt x="4112895" y="1929892"/>
                  </a:lnTo>
                  <a:lnTo>
                    <a:pt x="4112895" y="1942592"/>
                  </a:lnTo>
                  <a:lnTo>
                    <a:pt x="415925" y="1942592"/>
                  </a:lnTo>
                  <a:lnTo>
                    <a:pt x="415925" y="1929892"/>
                  </a:lnTo>
                  <a:lnTo>
                    <a:pt x="415925" y="1942592"/>
                  </a:lnTo>
                  <a:cubicBezTo>
                    <a:pt x="186309" y="1942465"/>
                    <a:pt x="0" y="1757807"/>
                    <a:pt x="0" y="1529715"/>
                  </a:cubicBezTo>
                  <a:lnTo>
                    <a:pt x="0" y="412877"/>
                  </a:lnTo>
                  <a:lnTo>
                    <a:pt x="12700" y="412877"/>
                  </a:lnTo>
                  <a:lnTo>
                    <a:pt x="0" y="412877"/>
                  </a:lnTo>
                  <a:moveTo>
                    <a:pt x="25400" y="412877"/>
                  </a:moveTo>
                  <a:lnTo>
                    <a:pt x="25400" y="1529715"/>
                  </a:lnTo>
                  <a:lnTo>
                    <a:pt x="12700" y="1529715"/>
                  </a:lnTo>
                  <a:lnTo>
                    <a:pt x="25400" y="1529715"/>
                  </a:lnTo>
                  <a:cubicBezTo>
                    <a:pt x="25400" y="1743583"/>
                    <a:pt x="200152" y="1917192"/>
                    <a:pt x="415925" y="1917192"/>
                  </a:cubicBezTo>
                  <a:lnTo>
                    <a:pt x="4112895" y="1917192"/>
                  </a:lnTo>
                  <a:cubicBezTo>
                    <a:pt x="4328668" y="1917192"/>
                    <a:pt x="4503420" y="1743583"/>
                    <a:pt x="4503420" y="1529715"/>
                  </a:cubicBezTo>
                  <a:lnTo>
                    <a:pt x="4503420" y="412877"/>
                  </a:lnTo>
                  <a:cubicBezTo>
                    <a:pt x="4503293" y="199009"/>
                    <a:pt x="4328668" y="25400"/>
                    <a:pt x="4112895" y="25400"/>
                  </a:cubicBezTo>
                  <a:lnTo>
                    <a:pt x="415925" y="25400"/>
                  </a:lnTo>
                  <a:lnTo>
                    <a:pt x="415925" y="12700"/>
                  </a:lnTo>
                  <a:lnTo>
                    <a:pt x="415925" y="25400"/>
                  </a:lnTo>
                  <a:cubicBezTo>
                    <a:pt x="200152" y="25400"/>
                    <a:pt x="25400" y="199009"/>
                    <a:pt x="25400" y="412877"/>
                  </a:cubicBezTo>
                  <a:close/>
                </a:path>
              </a:pathLst>
            </a:custGeom>
            <a:solidFill>
              <a:srgbClr val="29DDDA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19311" y="3468141"/>
            <a:ext cx="139154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1937" b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277766" y="3216027"/>
            <a:ext cx="4875813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2400" b="1" dirty="0" err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Expansão</a:t>
            </a:r>
            <a:r>
              <a:rPr lang="en-US" sz="2400" b="1" dirty="0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 da Rede de </a:t>
            </a:r>
            <a:r>
              <a:rPr lang="en-US" sz="2400" b="1" dirty="0" err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Sensores</a:t>
            </a:r>
            <a:endParaRPr lang="en-US" sz="2400" b="1" dirty="0">
              <a:solidFill>
                <a:srgbClr val="E0E4E6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4277766" y="3585270"/>
            <a:ext cx="13109972" cy="60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ampliação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da rede de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sensores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áreas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periféricas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comunidades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mais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vulneráveis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pode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ser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realizada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por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meio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parcerias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com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organizações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governamentais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universidades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outras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entidades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garantindo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maior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cobertura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participação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comunitária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4177754" y="4470499"/>
            <a:ext cx="13309997" cy="14288"/>
            <a:chOff x="0" y="0"/>
            <a:chExt cx="17746663" cy="190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746726" cy="19050"/>
            </a:xfrm>
            <a:custGeom>
              <a:avLst/>
              <a:gdLst/>
              <a:ahLst/>
              <a:cxnLst/>
              <a:rect l="l" t="t" r="r" b="b"/>
              <a:pathLst>
                <a:path w="17746726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7737201" y="0"/>
                  </a:lnTo>
                  <a:cubicBezTo>
                    <a:pt x="17742408" y="0"/>
                    <a:pt x="17746726" y="4318"/>
                    <a:pt x="17746726" y="9525"/>
                  </a:cubicBezTo>
                  <a:cubicBezTo>
                    <a:pt x="17746726" y="14732"/>
                    <a:pt x="17742408" y="19050"/>
                    <a:pt x="17737201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29DDDA"/>
            </a:solid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690711" y="4572892"/>
            <a:ext cx="5085309" cy="1456879"/>
            <a:chOff x="0" y="0"/>
            <a:chExt cx="6780412" cy="1942505"/>
          </a:xfrm>
        </p:grpSpPr>
        <p:sp>
          <p:nvSpPr>
            <p:cNvPr id="23" name="Freeform 23"/>
            <p:cNvSpPr/>
            <p:nvPr/>
          </p:nvSpPr>
          <p:spPr>
            <a:xfrm>
              <a:off x="12700" y="12700"/>
              <a:ext cx="6755003" cy="1917192"/>
            </a:xfrm>
            <a:custGeom>
              <a:avLst/>
              <a:gdLst/>
              <a:ahLst/>
              <a:cxnLst/>
              <a:rect l="l" t="t" r="r" b="b"/>
              <a:pathLst>
                <a:path w="6755003" h="1917192">
                  <a:moveTo>
                    <a:pt x="0" y="400177"/>
                  </a:moveTo>
                  <a:cubicBezTo>
                    <a:pt x="0" y="179197"/>
                    <a:pt x="180848" y="0"/>
                    <a:pt x="403860" y="0"/>
                  </a:cubicBezTo>
                  <a:lnTo>
                    <a:pt x="6351143" y="0"/>
                  </a:lnTo>
                  <a:cubicBezTo>
                    <a:pt x="6574282" y="0"/>
                    <a:pt x="6755003" y="179197"/>
                    <a:pt x="6755003" y="400177"/>
                  </a:cubicBezTo>
                  <a:lnTo>
                    <a:pt x="6755003" y="1517015"/>
                  </a:lnTo>
                  <a:cubicBezTo>
                    <a:pt x="6755003" y="1737995"/>
                    <a:pt x="6574155" y="1917192"/>
                    <a:pt x="6351143" y="1917192"/>
                  </a:cubicBezTo>
                  <a:lnTo>
                    <a:pt x="403860" y="1917192"/>
                  </a:lnTo>
                  <a:cubicBezTo>
                    <a:pt x="180848" y="1917065"/>
                    <a:pt x="0" y="1737995"/>
                    <a:pt x="0" y="1517015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0" y="0"/>
              <a:ext cx="6780403" cy="1942592"/>
            </a:xfrm>
            <a:custGeom>
              <a:avLst/>
              <a:gdLst/>
              <a:ahLst/>
              <a:cxnLst/>
              <a:rect l="l" t="t" r="r" b="b"/>
              <a:pathLst>
                <a:path w="6780403" h="1942592">
                  <a:moveTo>
                    <a:pt x="0" y="412877"/>
                  </a:moveTo>
                  <a:cubicBezTo>
                    <a:pt x="0" y="184785"/>
                    <a:pt x="186690" y="0"/>
                    <a:pt x="416560" y="0"/>
                  </a:cubicBezTo>
                  <a:lnTo>
                    <a:pt x="6363843" y="0"/>
                  </a:lnTo>
                  <a:lnTo>
                    <a:pt x="6363843" y="12700"/>
                  </a:lnTo>
                  <a:lnTo>
                    <a:pt x="6363843" y="0"/>
                  </a:lnTo>
                  <a:cubicBezTo>
                    <a:pt x="6593840" y="0"/>
                    <a:pt x="6780403" y="184785"/>
                    <a:pt x="6780403" y="412877"/>
                  </a:cubicBezTo>
                  <a:lnTo>
                    <a:pt x="6767703" y="412877"/>
                  </a:lnTo>
                  <a:lnTo>
                    <a:pt x="6780403" y="412877"/>
                  </a:lnTo>
                  <a:lnTo>
                    <a:pt x="6780403" y="1529715"/>
                  </a:lnTo>
                  <a:lnTo>
                    <a:pt x="6767703" y="1529715"/>
                  </a:lnTo>
                  <a:lnTo>
                    <a:pt x="6780403" y="1529715"/>
                  </a:lnTo>
                  <a:cubicBezTo>
                    <a:pt x="6780403" y="1757807"/>
                    <a:pt x="6593713" y="1942592"/>
                    <a:pt x="6363843" y="1942592"/>
                  </a:cubicBezTo>
                  <a:lnTo>
                    <a:pt x="6363843" y="1929892"/>
                  </a:lnTo>
                  <a:lnTo>
                    <a:pt x="6363843" y="1942592"/>
                  </a:lnTo>
                  <a:lnTo>
                    <a:pt x="416560" y="1942592"/>
                  </a:lnTo>
                  <a:lnTo>
                    <a:pt x="416560" y="1929892"/>
                  </a:lnTo>
                  <a:lnTo>
                    <a:pt x="416560" y="1942592"/>
                  </a:lnTo>
                  <a:cubicBezTo>
                    <a:pt x="186690" y="1942465"/>
                    <a:pt x="0" y="1757807"/>
                    <a:pt x="0" y="1529715"/>
                  </a:cubicBezTo>
                  <a:lnTo>
                    <a:pt x="0" y="412877"/>
                  </a:lnTo>
                  <a:lnTo>
                    <a:pt x="12700" y="412877"/>
                  </a:lnTo>
                  <a:lnTo>
                    <a:pt x="0" y="412877"/>
                  </a:lnTo>
                  <a:moveTo>
                    <a:pt x="25400" y="412877"/>
                  </a:moveTo>
                  <a:lnTo>
                    <a:pt x="25400" y="1529715"/>
                  </a:lnTo>
                  <a:lnTo>
                    <a:pt x="12700" y="1529715"/>
                  </a:lnTo>
                  <a:lnTo>
                    <a:pt x="25400" y="1529715"/>
                  </a:lnTo>
                  <a:cubicBezTo>
                    <a:pt x="25400" y="1743583"/>
                    <a:pt x="200406" y="1917192"/>
                    <a:pt x="416560" y="1917192"/>
                  </a:cubicBezTo>
                  <a:lnTo>
                    <a:pt x="6363843" y="1917192"/>
                  </a:lnTo>
                  <a:cubicBezTo>
                    <a:pt x="6579997" y="1917192"/>
                    <a:pt x="6755003" y="1743583"/>
                    <a:pt x="6755003" y="1529715"/>
                  </a:cubicBezTo>
                  <a:lnTo>
                    <a:pt x="6755003" y="412877"/>
                  </a:lnTo>
                  <a:cubicBezTo>
                    <a:pt x="6755003" y="199009"/>
                    <a:pt x="6579997" y="25400"/>
                    <a:pt x="6363843" y="25400"/>
                  </a:cubicBezTo>
                  <a:lnTo>
                    <a:pt x="416560" y="25400"/>
                  </a:lnTo>
                  <a:lnTo>
                    <a:pt x="416560" y="12700"/>
                  </a:lnTo>
                  <a:lnTo>
                    <a:pt x="416560" y="25400"/>
                  </a:lnTo>
                  <a:cubicBezTo>
                    <a:pt x="200406" y="25400"/>
                    <a:pt x="25400" y="199009"/>
                    <a:pt x="25400" y="412877"/>
                  </a:cubicBezTo>
                  <a:close/>
                </a:path>
              </a:pathLst>
            </a:custGeom>
            <a:solidFill>
              <a:srgbClr val="37A7E7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919311" y="5005982"/>
            <a:ext cx="14644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1937" b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966519" y="4734817"/>
            <a:ext cx="6545469" cy="2959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2400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Desenvolvimento</a:t>
            </a:r>
            <a:r>
              <a:rPr lang="en-US" sz="2400" b="1" dirty="0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 de </a:t>
            </a:r>
            <a:r>
              <a:rPr lang="en-US" sz="2400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Parcerias</a:t>
            </a:r>
            <a:r>
              <a:rPr lang="en-US" sz="2400" b="1" dirty="0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400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Estratégicas</a:t>
            </a:r>
            <a:endParaRPr lang="en-US" sz="2400" b="1" dirty="0">
              <a:solidFill>
                <a:srgbClr val="E0E4E6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5966520" y="5123110"/>
            <a:ext cx="11421219" cy="60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Colaborações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com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empresas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tecnologia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startups 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universidades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podem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trazer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inovações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adicionais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novos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tipos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sensores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ou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métodos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análise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dados, 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recursos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financeiros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o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projeto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5866508" y="6008340"/>
            <a:ext cx="11621244" cy="14288"/>
            <a:chOff x="0" y="0"/>
            <a:chExt cx="15494992" cy="1905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5495015" cy="19050"/>
            </a:xfrm>
            <a:custGeom>
              <a:avLst/>
              <a:gdLst/>
              <a:ahLst/>
              <a:cxnLst/>
              <a:rect l="l" t="t" r="r" b="b"/>
              <a:pathLst>
                <a:path w="15495015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5485490" y="0"/>
                  </a:lnTo>
                  <a:cubicBezTo>
                    <a:pt x="15490698" y="0"/>
                    <a:pt x="15495015" y="4318"/>
                    <a:pt x="15495015" y="9525"/>
                  </a:cubicBezTo>
                  <a:cubicBezTo>
                    <a:pt x="15495015" y="14732"/>
                    <a:pt x="15490698" y="19050"/>
                    <a:pt x="15485490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37A7E7"/>
            </a:solid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690711" y="6110734"/>
            <a:ext cx="6774061" cy="1776859"/>
            <a:chOff x="0" y="0"/>
            <a:chExt cx="9032082" cy="2369145"/>
          </a:xfrm>
        </p:grpSpPr>
        <p:sp>
          <p:nvSpPr>
            <p:cNvPr id="31" name="Freeform 31"/>
            <p:cNvSpPr/>
            <p:nvPr/>
          </p:nvSpPr>
          <p:spPr>
            <a:xfrm>
              <a:off x="12700" y="12700"/>
              <a:ext cx="9006713" cy="2343785"/>
            </a:xfrm>
            <a:custGeom>
              <a:avLst/>
              <a:gdLst/>
              <a:ahLst/>
              <a:cxnLst/>
              <a:rect l="l" t="t" r="r" b="b"/>
              <a:pathLst>
                <a:path w="9006713" h="2343785">
                  <a:moveTo>
                    <a:pt x="0" y="400177"/>
                  </a:moveTo>
                  <a:cubicBezTo>
                    <a:pt x="0" y="179197"/>
                    <a:pt x="180594" y="0"/>
                    <a:pt x="403352" y="0"/>
                  </a:cubicBezTo>
                  <a:lnTo>
                    <a:pt x="8603361" y="0"/>
                  </a:lnTo>
                  <a:cubicBezTo>
                    <a:pt x="8826119" y="0"/>
                    <a:pt x="9006713" y="179197"/>
                    <a:pt x="9006713" y="400177"/>
                  </a:cubicBezTo>
                  <a:lnTo>
                    <a:pt x="9006713" y="1943608"/>
                  </a:lnTo>
                  <a:cubicBezTo>
                    <a:pt x="9006713" y="2164588"/>
                    <a:pt x="8826119" y="2343785"/>
                    <a:pt x="8603361" y="2343785"/>
                  </a:cubicBezTo>
                  <a:lnTo>
                    <a:pt x="403352" y="2343785"/>
                  </a:lnTo>
                  <a:cubicBezTo>
                    <a:pt x="180594" y="2343785"/>
                    <a:pt x="0" y="2164588"/>
                    <a:pt x="0" y="1943608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0" y="0"/>
              <a:ext cx="9032113" cy="2369185"/>
            </a:xfrm>
            <a:custGeom>
              <a:avLst/>
              <a:gdLst/>
              <a:ahLst/>
              <a:cxnLst/>
              <a:rect l="l" t="t" r="r" b="b"/>
              <a:pathLst>
                <a:path w="9032113" h="2369185">
                  <a:moveTo>
                    <a:pt x="0" y="412877"/>
                  </a:moveTo>
                  <a:cubicBezTo>
                    <a:pt x="0" y="184785"/>
                    <a:pt x="186309" y="0"/>
                    <a:pt x="416052" y="0"/>
                  </a:cubicBezTo>
                  <a:lnTo>
                    <a:pt x="8616061" y="0"/>
                  </a:lnTo>
                  <a:lnTo>
                    <a:pt x="8616061" y="12700"/>
                  </a:lnTo>
                  <a:lnTo>
                    <a:pt x="8616061" y="0"/>
                  </a:lnTo>
                  <a:cubicBezTo>
                    <a:pt x="8845804" y="0"/>
                    <a:pt x="9032113" y="184785"/>
                    <a:pt x="9032113" y="412877"/>
                  </a:cubicBezTo>
                  <a:lnTo>
                    <a:pt x="9019413" y="412877"/>
                  </a:lnTo>
                  <a:lnTo>
                    <a:pt x="9032113" y="412877"/>
                  </a:lnTo>
                  <a:lnTo>
                    <a:pt x="9032113" y="1956308"/>
                  </a:lnTo>
                  <a:lnTo>
                    <a:pt x="9019413" y="1956308"/>
                  </a:lnTo>
                  <a:lnTo>
                    <a:pt x="9032113" y="1956308"/>
                  </a:lnTo>
                  <a:cubicBezTo>
                    <a:pt x="9032113" y="2184400"/>
                    <a:pt x="8845804" y="2369185"/>
                    <a:pt x="8616061" y="2369185"/>
                  </a:cubicBezTo>
                  <a:lnTo>
                    <a:pt x="8616061" y="2356485"/>
                  </a:lnTo>
                  <a:lnTo>
                    <a:pt x="8616061" y="2369185"/>
                  </a:lnTo>
                  <a:lnTo>
                    <a:pt x="416052" y="2369185"/>
                  </a:lnTo>
                  <a:lnTo>
                    <a:pt x="416052" y="2356485"/>
                  </a:lnTo>
                  <a:lnTo>
                    <a:pt x="416052" y="2369185"/>
                  </a:lnTo>
                  <a:cubicBezTo>
                    <a:pt x="186309" y="2369185"/>
                    <a:pt x="0" y="2184400"/>
                    <a:pt x="0" y="1956308"/>
                  </a:cubicBezTo>
                  <a:lnTo>
                    <a:pt x="0" y="412877"/>
                  </a:lnTo>
                  <a:lnTo>
                    <a:pt x="12700" y="412877"/>
                  </a:lnTo>
                  <a:lnTo>
                    <a:pt x="0" y="412877"/>
                  </a:lnTo>
                  <a:moveTo>
                    <a:pt x="25400" y="412877"/>
                  </a:moveTo>
                  <a:lnTo>
                    <a:pt x="25400" y="1956308"/>
                  </a:lnTo>
                  <a:lnTo>
                    <a:pt x="12700" y="1956308"/>
                  </a:lnTo>
                  <a:lnTo>
                    <a:pt x="25400" y="1956308"/>
                  </a:lnTo>
                  <a:cubicBezTo>
                    <a:pt x="25400" y="2170176"/>
                    <a:pt x="200152" y="2343785"/>
                    <a:pt x="416052" y="2343785"/>
                  </a:cubicBezTo>
                  <a:lnTo>
                    <a:pt x="8616061" y="2343785"/>
                  </a:lnTo>
                  <a:cubicBezTo>
                    <a:pt x="8831961" y="2343785"/>
                    <a:pt x="9006713" y="2170176"/>
                    <a:pt x="9006713" y="1956308"/>
                  </a:cubicBezTo>
                  <a:lnTo>
                    <a:pt x="9006713" y="412877"/>
                  </a:lnTo>
                  <a:cubicBezTo>
                    <a:pt x="9006713" y="199009"/>
                    <a:pt x="8831834" y="25400"/>
                    <a:pt x="8616061" y="25400"/>
                  </a:cubicBezTo>
                  <a:lnTo>
                    <a:pt x="416052" y="25400"/>
                  </a:lnTo>
                  <a:lnTo>
                    <a:pt x="416052" y="12700"/>
                  </a:lnTo>
                  <a:lnTo>
                    <a:pt x="416052" y="25400"/>
                  </a:lnTo>
                  <a:cubicBezTo>
                    <a:pt x="200152" y="25400"/>
                    <a:pt x="25400" y="199009"/>
                    <a:pt x="25400" y="412877"/>
                  </a:cubicBezTo>
                  <a:close/>
                </a:path>
              </a:pathLst>
            </a:custGeom>
            <a:solidFill>
              <a:srgbClr val="5E98F1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919311" y="6703814"/>
            <a:ext cx="14138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1937" b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655272" y="6272659"/>
            <a:ext cx="5679728" cy="2959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2400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Educação</a:t>
            </a:r>
            <a:r>
              <a:rPr lang="en-US" sz="2400" b="1" dirty="0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 e </a:t>
            </a:r>
            <a:r>
              <a:rPr lang="en-US" sz="2400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Conscientização</a:t>
            </a:r>
            <a:r>
              <a:rPr lang="en-US" sz="2400" b="1" dirty="0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 Pública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7655272" y="6660951"/>
            <a:ext cx="9732466" cy="927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É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essencial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implementar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programas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educativos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que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instruam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população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sobre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importância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do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monitoramento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climático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utilizar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o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aplicativo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alerta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melhorar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participação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social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prevenção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desastres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7555260" y="7866161"/>
            <a:ext cx="9932491" cy="14288"/>
            <a:chOff x="0" y="0"/>
            <a:chExt cx="13243322" cy="1905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3243306" cy="19050"/>
            </a:xfrm>
            <a:custGeom>
              <a:avLst/>
              <a:gdLst/>
              <a:ahLst/>
              <a:cxnLst/>
              <a:rect l="l" t="t" r="r" b="b"/>
              <a:pathLst>
                <a:path w="13243306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3233781" y="0"/>
                  </a:lnTo>
                  <a:cubicBezTo>
                    <a:pt x="13238989" y="0"/>
                    <a:pt x="13243306" y="4318"/>
                    <a:pt x="13243306" y="9525"/>
                  </a:cubicBezTo>
                  <a:cubicBezTo>
                    <a:pt x="13243306" y="14732"/>
                    <a:pt x="13238989" y="19050"/>
                    <a:pt x="13233781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5E98F1"/>
            </a:solid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690711" y="7968555"/>
            <a:ext cx="8462814" cy="1776859"/>
            <a:chOff x="0" y="0"/>
            <a:chExt cx="11283752" cy="2369145"/>
          </a:xfrm>
        </p:grpSpPr>
        <p:sp>
          <p:nvSpPr>
            <p:cNvPr id="39" name="Freeform 39"/>
            <p:cNvSpPr/>
            <p:nvPr/>
          </p:nvSpPr>
          <p:spPr>
            <a:xfrm>
              <a:off x="12700" y="12700"/>
              <a:ext cx="11258424" cy="2343785"/>
            </a:xfrm>
            <a:custGeom>
              <a:avLst/>
              <a:gdLst/>
              <a:ahLst/>
              <a:cxnLst/>
              <a:rect l="l" t="t" r="r" b="b"/>
              <a:pathLst>
                <a:path w="11258424" h="2343785">
                  <a:moveTo>
                    <a:pt x="0" y="400177"/>
                  </a:moveTo>
                  <a:cubicBezTo>
                    <a:pt x="0" y="179197"/>
                    <a:pt x="180721" y="0"/>
                    <a:pt x="403606" y="0"/>
                  </a:cubicBezTo>
                  <a:lnTo>
                    <a:pt x="10854817" y="0"/>
                  </a:lnTo>
                  <a:cubicBezTo>
                    <a:pt x="11077702" y="0"/>
                    <a:pt x="11258424" y="179197"/>
                    <a:pt x="11258424" y="400177"/>
                  </a:cubicBezTo>
                  <a:lnTo>
                    <a:pt x="11258424" y="1943608"/>
                  </a:lnTo>
                  <a:cubicBezTo>
                    <a:pt x="11258424" y="2164588"/>
                    <a:pt x="11077702" y="2343785"/>
                    <a:pt x="10854817" y="2343785"/>
                  </a:cubicBezTo>
                  <a:lnTo>
                    <a:pt x="403606" y="2343785"/>
                  </a:lnTo>
                  <a:cubicBezTo>
                    <a:pt x="180721" y="2343785"/>
                    <a:pt x="0" y="2164588"/>
                    <a:pt x="0" y="1943608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0" y="0"/>
              <a:ext cx="11283824" cy="2369185"/>
            </a:xfrm>
            <a:custGeom>
              <a:avLst/>
              <a:gdLst/>
              <a:ahLst/>
              <a:cxnLst/>
              <a:rect l="l" t="t" r="r" b="b"/>
              <a:pathLst>
                <a:path w="11283824" h="2369185">
                  <a:moveTo>
                    <a:pt x="0" y="412877"/>
                  </a:moveTo>
                  <a:cubicBezTo>
                    <a:pt x="0" y="184785"/>
                    <a:pt x="186436" y="0"/>
                    <a:pt x="416306" y="0"/>
                  </a:cubicBezTo>
                  <a:lnTo>
                    <a:pt x="10867517" y="0"/>
                  </a:lnTo>
                  <a:lnTo>
                    <a:pt x="10867517" y="12700"/>
                  </a:lnTo>
                  <a:lnTo>
                    <a:pt x="10867517" y="0"/>
                  </a:lnTo>
                  <a:cubicBezTo>
                    <a:pt x="11097261" y="0"/>
                    <a:pt x="11283824" y="184785"/>
                    <a:pt x="11283824" y="412877"/>
                  </a:cubicBezTo>
                  <a:lnTo>
                    <a:pt x="11271124" y="412877"/>
                  </a:lnTo>
                  <a:lnTo>
                    <a:pt x="11283824" y="412877"/>
                  </a:lnTo>
                  <a:lnTo>
                    <a:pt x="11283824" y="1956308"/>
                  </a:lnTo>
                  <a:lnTo>
                    <a:pt x="11271124" y="1956308"/>
                  </a:lnTo>
                  <a:lnTo>
                    <a:pt x="11283824" y="1956308"/>
                  </a:lnTo>
                  <a:cubicBezTo>
                    <a:pt x="11283824" y="2184400"/>
                    <a:pt x="11097387" y="2369185"/>
                    <a:pt x="10867517" y="2369185"/>
                  </a:cubicBezTo>
                  <a:lnTo>
                    <a:pt x="10867517" y="2356485"/>
                  </a:lnTo>
                  <a:lnTo>
                    <a:pt x="10867517" y="2369185"/>
                  </a:lnTo>
                  <a:lnTo>
                    <a:pt x="416306" y="2369185"/>
                  </a:lnTo>
                  <a:lnTo>
                    <a:pt x="416306" y="2356485"/>
                  </a:lnTo>
                  <a:lnTo>
                    <a:pt x="416306" y="2369185"/>
                  </a:lnTo>
                  <a:cubicBezTo>
                    <a:pt x="186436" y="2369185"/>
                    <a:pt x="0" y="2184400"/>
                    <a:pt x="0" y="1956308"/>
                  </a:cubicBezTo>
                  <a:lnTo>
                    <a:pt x="0" y="412877"/>
                  </a:lnTo>
                  <a:lnTo>
                    <a:pt x="12700" y="412877"/>
                  </a:lnTo>
                  <a:lnTo>
                    <a:pt x="0" y="412877"/>
                  </a:lnTo>
                  <a:moveTo>
                    <a:pt x="25400" y="412877"/>
                  </a:moveTo>
                  <a:lnTo>
                    <a:pt x="25400" y="1956308"/>
                  </a:lnTo>
                  <a:lnTo>
                    <a:pt x="12700" y="1956308"/>
                  </a:lnTo>
                  <a:lnTo>
                    <a:pt x="25400" y="1956308"/>
                  </a:lnTo>
                  <a:cubicBezTo>
                    <a:pt x="25400" y="2170176"/>
                    <a:pt x="200279" y="2343785"/>
                    <a:pt x="416306" y="2343785"/>
                  </a:cubicBezTo>
                  <a:lnTo>
                    <a:pt x="10867517" y="2343785"/>
                  </a:lnTo>
                  <a:cubicBezTo>
                    <a:pt x="11083544" y="2343785"/>
                    <a:pt x="11258424" y="2170176"/>
                    <a:pt x="11258424" y="1956308"/>
                  </a:cubicBezTo>
                  <a:lnTo>
                    <a:pt x="11258424" y="412877"/>
                  </a:lnTo>
                  <a:cubicBezTo>
                    <a:pt x="11258296" y="199009"/>
                    <a:pt x="11083417" y="25400"/>
                    <a:pt x="10867517" y="25400"/>
                  </a:cubicBezTo>
                  <a:lnTo>
                    <a:pt x="416306" y="25400"/>
                  </a:lnTo>
                  <a:lnTo>
                    <a:pt x="416306" y="12700"/>
                  </a:lnTo>
                  <a:lnTo>
                    <a:pt x="416306" y="25400"/>
                  </a:lnTo>
                  <a:cubicBezTo>
                    <a:pt x="200279" y="25400"/>
                    <a:pt x="25400" y="199009"/>
                    <a:pt x="25400" y="412877"/>
                  </a:cubicBezTo>
                  <a:close/>
                </a:path>
              </a:pathLst>
            </a:custGeom>
            <a:solidFill>
              <a:srgbClr val="16FFBB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919311" y="8561635"/>
            <a:ext cx="140940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1937" b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5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344024" y="8130480"/>
            <a:ext cx="6734175" cy="2959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2400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Integração</a:t>
            </a:r>
            <a:r>
              <a:rPr lang="en-US" sz="2400" b="1" dirty="0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 com Sistemas de </a:t>
            </a:r>
            <a:r>
              <a:rPr lang="en-US" sz="2400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Gestão</a:t>
            </a:r>
            <a:r>
              <a:rPr lang="en-US" sz="2400" b="1" dirty="0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 Urbana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344025" y="8518772"/>
            <a:ext cx="8043714" cy="927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integração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dos dados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coletados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pelos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sensores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aos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sistemas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gestão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urbana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permitirá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que as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autoridades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municipais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tomem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decisões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mais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informadas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sobre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políticas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públicas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infraestrutura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resposta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emergências</a:t>
            </a:r>
            <a:r>
              <a:rPr lang="en-US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7938046" y="966787"/>
            <a:ext cx="6858000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Conclusão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938046" y="2315467"/>
            <a:ext cx="9269909" cy="3561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implantação de sensores inteligentes em São Paulo representa uma inovação importante na gestão de riscos climáticos, oferecendo uma solução eficaz para o monitoramento em tempo real de chuvas, ventos fortes e alagamentos. Além de melhorar a resposta imediata a desastres, o sistema abre a possibilidade de ampliações futuras que podem tornar a cidade mais resiliente e preparada para enfrentar os desafios climáticos.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938046" y="6119217"/>
            <a:ext cx="9269909" cy="3067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Apesar dos desafios relacionados a custos e manutenção, a implementação de tecnologias IoT tem um grande potencial para transformar a gestão ambiental e aumentar a segurança pública. Em trabalhos futuros, parcerias com universidades e empresas podem expandir ainda mais o sistema, proporcionando uma cidade mais inteligente e sustentável.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715000" y="903684"/>
            <a:ext cx="6858000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49"/>
              </a:lnSpc>
            </a:pPr>
            <a:r>
              <a:rPr lang="en-US" sz="5374" b="1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Referências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65944" y="2286892"/>
            <a:ext cx="16066214" cy="3590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49"/>
              </a:lnSpc>
            </a:pPr>
            <a:r>
              <a:rPr lang="en-US" sz="2249" u="sng" spc="21">
                <a:solidFill>
                  <a:srgbClr val="FFFFFF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Conteúdo e  imagens:  </a:t>
            </a:r>
            <a:r>
              <a:rPr lang="en-US" sz="2249" u="sng" spc="21">
                <a:solidFill>
                  <a:srgbClr val="0563C1"/>
                </a:solidFill>
                <a:latin typeface="TT Rounds Condensed"/>
                <a:ea typeface="TT Rounds Condensed"/>
                <a:cs typeface="TT Rounds Condensed"/>
                <a:sym typeface="TT Rounds Condensed"/>
                <a:hlinkClick r:id="rId4" tooltip="https://g1.globo.com/sp/sao-paulo/noticia/2020/02/10/chuva-causa-alagamentos-em-sao-paulo-veja-fotos.ghtml"/>
              </a:rPr>
              <a:t>https://g1.globo.com/sp/sao-paulo/noticia/2020/02/10/chuva-causa-alagamentos-em-sao-paulo-veja-fotos.ghtml</a:t>
            </a:r>
            <a:r>
              <a:rPr lang="en-US" sz="2249" spc="21">
                <a:solidFill>
                  <a:srgbClr val="00000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 </a:t>
            </a:r>
            <a:r>
              <a:rPr lang="en-US" sz="2249" u="sng" spc="21">
                <a:solidFill>
                  <a:srgbClr val="0563C1"/>
                </a:solidFill>
                <a:latin typeface="TT Rounds Condensed"/>
                <a:ea typeface="TT Rounds Condensed"/>
                <a:cs typeface="TT Rounds Condensed"/>
                <a:sym typeface="TT Rounds Condensed"/>
                <a:hlinkClick r:id="rId5" tooltip="https://www.cnnbrasil.com.br/nacional/chuva-causa-pontos-de-alagamento-em-sao-paulo-e-deixa-sem-energia/"/>
              </a:rPr>
              <a:t>https://www.cnnbrasil.com.br/nacional/chuva-causa-pontos-de-alagamento-em-sao-paulo-e-deixa-sem-energia/</a:t>
            </a:r>
            <a:r>
              <a:rPr lang="en-US" sz="2249" spc="21">
                <a:solidFill>
                  <a:srgbClr val="00000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          		</a:t>
            </a:r>
            <a:r>
              <a:rPr lang="en-US" sz="2249" u="sng" spc="21">
                <a:solidFill>
                  <a:srgbClr val="0563C1"/>
                </a:solidFill>
                <a:latin typeface="TT Rounds Condensed"/>
                <a:ea typeface="TT Rounds Condensed"/>
                <a:cs typeface="TT Rounds Condensed"/>
                <a:sym typeface="TT Rounds Condensed"/>
                <a:hlinkClick r:id="rId6" tooltip="https://www.cgesp.org/v3/alagamentos.jsp?dataBusca=17%2F07%2F2012&amp;enviaBusca=Buscar"/>
              </a:rPr>
              <a:t>https://www.cgesp.org/v3/alagamentos.jsp?dataBusca=17%2F07%2F2012&amp;enviaBusca=Buscar</a:t>
            </a:r>
            <a:r>
              <a:rPr lang="en-US" sz="2249" spc="21">
                <a:solidFill>
                  <a:srgbClr val="00000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 </a:t>
            </a:r>
            <a:r>
              <a:rPr lang="en-US" sz="2249" u="sng" spc="21">
                <a:solidFill>
                  <a:srgbClr val="0563C1"/>
                </a:solidFill>
                <a:latin typeface="TT Rounds Condensed"/>
                <a:ea typeface="TT Rounds Condensed"/>
                <a:cs typeface="TT Rounds Condensed"/>
                <a:sym typeface="TT Rounds Condensed"/>
                <a:hlinkClick r:id="rId7" tooltip="https://capital.sp.gov.br/w/noticia/cidade-de-sao-paulo-tem-tarde-com-ventos-fortes"/>
              </a:rPr>
              <a:t>https://capital.sp.gov.br/w/noticia/cidade-de-sao-paulo-tem-tarde-com-ventos-fortes</a:t>
            </a:r>
          </a:p>
          <a:p>
            <a:pPr algn="l">
              <a:lnSpc>
                <a:spcPts val="4049"/>
              </a:lnSpc>
            </a:pPr>
            <a:r>
              <a:rPr lang="en-US" sz="2249" u="sng" spc="21">
                <a:solidFill>
                  <a:srgbClr val="0563C1"/>
                </a:solidFill>
                <a:latin typeface="TT Rounds Condensed"/>
                <a:ea typeface="TT Rounds Condensed"/>
                <a:cs typeface="TT Rounds Condensed"/>
                <a:sym typeface="TT Rounds Condensed"/>
                <a:hlinkClick r:id="rId8" tooltip="https://spcity.com.br/sao-paulo-vista-de-cima-tambem-e-linda/"/>
              </a:rPr>
              <a:t>	https://spcity.com.br/sao-paulo-vista-de-cima-tambem-e-linda/</a:t>
            </a:r>
          </a:p>
          <a:p>
            <a:pPr algn="l">
              <a:lnSpc>
                <a:spcPts val="4049"/>
              </a:lnSpc>
            </a:pPr>
            <a:r>
              <a:rPr lang="en-US" sz="2249" u="sng" spc="21">
                <a:solidFill>
                  <a:srgbClr val="0563C1"/>
                </a:solidFill>
                <a:latin typeface="TT Rounds Condensed"/>
                <a:ea typeface="TT Rounds Condensed"/>
                <a:cs typeface="TT Rounds Condensed"/>
                <a:sym typeface="TT Rounds Condensed"/>
                <a:hlinkClick r:id="rId9" tooltip="https://g1.globo.com/jornal-nacional/noticia/2023/02/21/tempestades-no-brasil-ficaram-muito-mais-fortes-e-frequentes-nos-ultimos-dois-anos.ghtml"/>
              </a:rPr>
              <a:t>	https://g1.globo.com/jornal-nacional/noticia/2023/02/21/tempestades-no-brasil-ficaram-muito-mais-fortes-e-frequentes-nos-ultimos-dois-anos.ghtml</a:t>
            </a:r>
            <a:r>
              <a:rPr lang="en-US" sz="2249" spc="21">
                <a:solidFill>
                  <a:srgbClr val="00000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 </a:t>
            </a:r>
          </a:p>
          <a:p>
            <a:pPr algn="l">
              <a:lnSpc>
                <a:spcPts val="4049"/>
              </a:lnSpc>
            </a:pPr>
            <a:r>
              <a:rPr lang="en-US" sz="2249" u="sng" spc="21">
                <a:solidFill>
                  <a:srgbClr val="0563C1"/>
                </a:solidFill>
                <a:latin typeface="TT Rounds Condensed"/>
                <a:ea typeface="TT Rounds Condensed"/>
                <a:cs typeface="TT Rounds Condensed"/>
                <a:sym typeface="TT Rounds Condensed"/>
                <a:hlinkClick r:id="rId10" tooltip="https://edgeglobal.com.br/blog/sensores-inteligentes-manutencao-preditiva/"/>
              </a:rPr>
              <a:t>	https://edgeglobal.com.br/blog/sensores-inteligentes-manutencao-preditiva/</a:t>
            </a:r>
          </a:p>
          <a:p>
            <a:pPr algn="l">
              <a:lnSpc>
                <a:spcPts val="4049"/>
              </a:lnSpc>
            </a:pPr>
            <a:r>
              <a:rPr lang="en-US" sz="2249" u="sng" spc="21">
                <a:solidFill>
                  <a:srgbClr val="0563C1"/>
                </a:solidFill>
                <a:latin typeface="TT Rounds Condensed"/>
                <a:ea typeface="TT Rounds Condensed"/>
                <a:cs typeface="TT Rounds Condensed"/>
                <a:sym typeface="TT Rounds Condensed"/>
                <a:hlinkClick r:id="rId11" tooltip="https://www.sulfranautomacao.com.br/conheca-dicas-para-manutencao-e-uso-eficiente-dos-sensores-industriais/"/>
              </a:rPr>
              <a:t>	https://www.sulfranautomacao.com.br/conheca-dicas-para-manutencao-e-uso-eficiente-dos-sensores-industriais/</a:t>
            </a:r>
          </a:p>
          <a:p>
            <a:pPr algn="l">
              <a:lnSpc>
                <a:spcPts val="4049"/>
              </a:lnSpc>
            </a:pPr>
            <a:r>
              <a:rPr lang="en-US" sz="2249" u="sng" spc="21">
                <a:solidFill>
                  <a:srgbClr val="0563C1"/>
                </a:solidFill>
                <a:latin typeface="TT Rounds Condensed"/>
                <a:ea typeface="TT Rounds Condensed"/>
                <a:cs typeface="TT Rounds Condensed"/>
                <a:sym typeface="TT Rounds Condensed"/>
                <a:hlinkClick r:id="rId12" tooltip="https://www.cnnbrasil.com.br/nacional/grande-sao-paulo-tem-alerta-para-temporal-e-ventos-fortes-neste-sabado/"/>
              </a:rPr>
              <a:t>	https://www.cnnbrasil.com.br/nacional/grande-sao-paulo-tem-alerta-para-temporal-e-ventos-fortes-neste-sabado/</a:t>
            </a:r>
            <a:r>
              <a:rPr lang="en-US" sz="2249" spc="21">
                <a:solidFill>
                  <a:srgbClr val="00000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 </a:t>
            </a:r>
          </a:p>
          <a:p>
            <a:pPr algn="l">
              <a:lnSpc>
                <a:spcPts val="4049"/>
              </a:lnSpc>
            </a:pPr>
            <a:r>
              <a:rPr lang="en-US" sz="2249" spc="21">
                <a:solidFill>
                  <a:srgbClr val="00000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	</a:t>
            </a:r>
            <a:r>
              <a:rPr lang="en-US" sz="2249" u="sng" spc="21">
                <a:solidFill>
                  <a:srgbClr val="0563C1"/>
                </a:solidFill>
                <a:latin typeface="TT Rounds Condensed"/>
                <a:ea typeface="TT Rounds Condensed"/>
                <a:cs typeface="TT Rounds Condensed"/>
                <a:sym typeface="TT Rounds Condensed"/>
                <a:hlinkClick r:id="rId13" tooltip="https://www.cnnbrasil.com.br/nacional/cidade-de-sao-paulo-registra-a-ventania-mais-forte-desde-1995-diz-defesa-civil/"/>
              </a:rPr>
              <a:t>https://www.cnnbrasil.com.br/nacional/cidade-de-sao-paulo-registra-a-ventania-mais-forte-desde-1995-diz-defesa-civil/</a:t>
            </a:r>
            <a:r>
              <a:rPr lang="en-US" sz="2249" spc="21">
                <a:solidFill>
                  <a:srgbClr val="00000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 </a:t>
            </a:r>
          </a:p>
          <a:p>
            <a:pPr algn="l">
              <a:lnSpc>
                <a:spcPts val="4049"/>
              </a:lnSpc>
            </a:pPr>
            <a:r>
              <a:rPr lang="en-US" sz="2249" spc="21">
                <a:solidFill>
                  <a:srgbClr val="FFFFFF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Imagens: </a:t>
            </a:r>
            <a:r>
              <a:rPr lang="en-US" sz="2249" u="sng" spc="21">
                <a:solidFill>
                  <a:srgbClr val="0563C1"/>
                </a:solidFill>
                <a:latin typeface="TT Rounds Condensed"/>
                <a:ea typeface="TT Rounds Condensed"/>
                <a:cs typeface="TT Rounds Condensed"/>
                <a:sym typeface="TT Rounds Condensed"/>
                <a:hlinkClick r:id="rId14" tooltip="https://gemini.google.com/app?hl=pt-BR"/>
              </a:rPr>
              <a:t>https://gemini.google.com/app?hl=pt-BR</a:t>
            </a:r>
            <a:r>
              <a:rPr lang="en-US" sz="2249" spc="21">
                <a:solidFill>
                  <a:srgbClr val="00000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509045" y="1497062"/>
            <a:ext cx="9269909" cy="1097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49"/>
              </a:lnSpc>
            </a:pPr>
            <a:r>
              <a:rPr lang="en-US" sz="8999" b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Grupo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85235" y="2951519"/>
            <a:ext cx="6458764" cy="74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00"/>
              </a:lnSpc>
            </a:pPr>
            <a:r>
              <a:rPr lang="en-US" sz="35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Angelo Rodrigues-824139676</a:t>
            </a:r>
          </a:p>
          <a:p>
            <a:pPr algn="l">
              <a:lnSpc>
                <a:spcPts val="3875"/>
              </a:lnSpc>
            </a:pPr>
            <a:endParaRPr lang="en-US" sz="3500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965587" y="3085565"/>
            <a:ext cx="600224" cy="600224"/>
            <a:chOff x="0" y="0"/>
            <a:chExt cx="800298" cy="800298"/>
          </a:xfrm>
        </p:grpSpPr>
        <p:sp>
          <p:nvSpPr>
            <p:cNvPr id="8" name="Freeform 8"/>
            <p:cNvSpPr/>
            <p:nvPr/>
          </p:nvSpPr>
          <p:spPr>
            <a:xfrm>
              <a:off x="19050" y="19050"/>
              <a:ext cx="762254" cy="762254"/>
            </a:xfrm>
            <a:custGeom>
              <a:avLst/>
              <a:gdLst/>
              <a:ahLst/>
              <a:cxnLst/>
              <a:rect l="l" t="t" r="r" b="b"/>
              <a:pathLst>
                <a:path w="762254" h="762254">
                  <a:moveTo>
                    <a:pt x="0" y="381127"/>
                  </a:moveTo>
                  <a:cubicBezTo>
                    <a:pt x="0" y="170561"/>
                    <a:pt x="170561" y="0"/>
                    <a:pt x="381127" y="0"/>
                  </a:cubicBezTo>
                  <a:cubicBezTo>
                    <a:pt x="591693" y="0"/>
                    <a:pt x="762254" y="170561"/>
                    <a:pt x="762254" y="381127"/>
                  </a:cubicBezTo>
                  <a:cubicBezTo>
                    <a:pt x="762254" y="591693"/>
                    <a:pt x="591566" y="762254"/>
                    <a:pt x="381127" y="762254"/>
                  </a:cubicBezTo>
                  <a:cubicBezTo>
                    <a:pt x="170688" y="762254"/>
                    <a:pt x="0" y="591566"/>
                    <a:pt x="0" y="381127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800354" cy="800354"/>
            </a:xfrm>
            <a:custGeom>
              <a:avLst/>
              <a:gdLst/>
              <a:ahLst/>
              <a:cxnLst/>
              <a:rect l="l" t="t" r="r" b="b"/>
              <a:pathLst>
                <a:path w="800354" h="800354">
                  <a:moveTo>
                    <a:pt x="0" y="400177"/>
                  </a:moveTo>
                  <a:cubicBezTo>
                    <a:pt x="0" y="179197"/>
                    <a:pt x="179197" y="0"/>
                    <a:pt x="400177" y="0"/>
                  </a:cubicBezTo>
                  <a:cubicBezTo>
                    <a:pt x="406019" y="0"/>
                    <a:pt x="411480" y="2667"/>
                    <a:pt x="415036" y="7112"/>
                  </a:cubicBezTo>
                  <a:lnTo>
                    <a:pt x="400177" y="19050"/>
                  </a:lnTo>
                  <a:lnTo>
                    <a:pt x="400177" y="0"/>
                  </a:lnTo>
                  <a:lnTo>
                    <a:pt x="400177" y="19050"/>
                  </a:lnTo>
                  <a:lnTo>
                    <a:pt x="400177" y="0"/>
                  </a:lnTo>
                  <a:cubicBezTo>
                    <a:pt x="621157" y="0"/>
                    <a:pt x="800354" y="179197"/>
                    <a:pt x="800354" y="400177"/>
                  </a:cubicBezTo>
                  <a:cubicBezTo>
                    <a:pt x="800354" y="406146"/>
                    <a:pt x="797560" y="411861"/>
                    <a:pt x="792734" y="415417"/>
                  </a:cubicBezTo>
                  <a:lnTo>
                    <a:pt x="781304" y="400177"/>
                  </a:lnTo>
                  <a:lnTo>
                    <a:pt x="800354" y="400177"/>
                  </a:lnTo>
                  <a:cubicBezTo>
                    <a:pt x="800354" y="621157"/>
                    <a:pt x="621157" y="800354"/>
                    <a:pt x="400177" y="800354"/>
                  </a:cubicBezTo>
                  <a:lnTo>
                    <a:pt x="400177" y="781304"/>
                  </a:lnTo>
                  <a:lnTo>
                    <a:pt x="400177" y="762254"/>
                  </a:lnTo>
                  <a:lnTo>
                    <a:pt x="400177" y="781304"/>
                  </a:lnTo>
                  <a:lnTo>
                    <a:pt x="400177" y="800354"/>
                  </a:lnTo>
                  <a:cubicBezTo>
                    <a:pt x="179197" y="800354"/>
                    <a:pt x="0" y="621157"/>
                    <a:pt x="0" y="400177"/>
                  </a:cubicBezTo>
                  <a:lnTo>
                    <a:pt x="19050" y="400177"/>
                  </a:lnTo>
                  <a:lnTo>
                    <a:pt x="0" y="400177"/>
                  </a:lnTo>
                  <a:moveTo>
                    <a:pt x="38100" y="400177"/>
                  </a:moveTo>
                  <a:lnTo>
                    <a:pt x="19050" y="400177"/>
                  </a:lnTo>
                  <a:lnTo>
                    <a:pt x="38100" y="400177"/>
                  </a:lnTo>
                  <a:cubicBezTo>
                    <a:pt x="38100" y="600075"/>
                    <a:pt x="200152" y="762254"/>
                    <a:pt x="400177" y="762254"/>
                  </a:cubicBezTo>
                  <a:cubicBezTo>
                    <a:pt x="410718" y="762254"/>
                    <a:pt x="419227" y="770763"/>
                    <a:pt x="419227" y="781304"/>
                  </a:cubicBezTo>
                  <a:cubicBezTo>
                    <a:pt x="419227" y="791845"/>
                    <a:pt x="410718" y="800354"/>
                    <a:pt x="400177" y="800354"/>
                  </a:cubicBezTo>
                  <a:cubicBezTo>
                    <a:pt x="389636" y="800354"/>
                    <a:pt x="381127" y="791845"/>
                    <a:pt x="381127" y="781304"/>
                  </a:cubicBezTo>
                  <a:cubicBezTo>
                    <a:pt x="381127" y="770763"/>
                    <a:pt x="389636" y="762254"/>
                    <a:pt x="400177" y="762254"/>
                  </a:cubicBezTo>
                  <a:cubicBezTo>
                    <a:pt x="600075" y="762254"/>
                    <a:pt x="762254" y="600202"/>
                    <a:pt x="762254" y="400177"/>
                  </a:cubicBezTo>
                  <a:cubicBezTo>
                    <a:pt x="762254" y="394208"/>
                    <a:pt x="765048" y="388493"/>
                    <a:pt x="769874" y="384937"/>
                  </a:cubicBezTo>
                  <a:lnTo>
                    <a:pt x="781304" y="400177"/>
                  </a:lnTo>
                  <a:lnTo>
                    <a:pt x="762254" y="400177"/>
                  </a:lnTo>
                  <a:cubicBezTo>
                    <a:pt x="762254" y="200152"/>
                    <a:pt x="600075" y="38100"/>
                    <a:pt x="400177" y="38100"/>
                  </a:cubicBezTo>
                  <a:cubicBezTo>
                    <a:pt x="394335" y="38100"/>
                    <a:pt x="388874" y="35433"/>
                    <a:pt x="385318" y="30988"/>
                  </a:cubicBezTo>
                  <a:lnTo>
                    <a:pt x="400177" y="19050"/>
                  </a:lnTo>
                  <a:lnTo>
                    <a:pt x="400177" y="38100"/>
                  </a:lnTo>
                  <a:cubicBezTo>
                    <a:pt x="200152" y="38100"/>
                    <a:pt x="38100" y="200152"/>
                    <a:pt x="38100" y="400177"/>
                  </a:cubicBezTo>
                  <a:close/>
                </a:path>
              </a:pathLst>
            </a:custGeom>
            <a:solidFill>
              <a:srgbClr val="16FFBB"/>
            </a:solid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965587" y="6634172"/>
            <a:ext cx="600224" cy="600224"/>
            <a:chOff x="0" y="0"/>
            <a:chExt cx="800298" cy="800298"/>
          </a:xfrm>
        </p:grpSpPr>
        <p:sp>
          <p:nvSpPr>
            <p:cNvPr id="11" name="Freeform 11"/>
            <p:cNvSpPr/>
            <p:nvPr/>
          </p:nvSpPr>
          <p:spPr>
            <a:xfrm>
              <a:off x="19050" y="19050"/>
              <a:ext cx="762254" cy="762254"/>
            </a:xfrm>
            <a:custGeom>
              <a:avLst/>
              <a:gdLst/>
              <a:ahLst/>
              <a:cxnLst/>
              <a:rect l="l" t="t" r="r" b="b"/>
              <a:pathLst>
                <a:path w="762254" h="762254">
                  <a:moveTo>
                    <a:pt x="0" y="381127"/>
                  </a:moveTo>
                  <a:cubicBezTo>
                    <a:pt x="0" y="170561"/>
                    <a:pt x="170561" y="0"/>
                    <a:pt x="381127" y="0"/>
                  </a:cubicBezTo>
                  <a:cubicBezTo>
                    <a:pt x="591693" y="0"/>
                    <a:pt x="762254" y="170561"/>
                    <a:pt x="762254" y="381127"/>
                  </a:cubicBezTo>
                  <a:cubicBezTo>
                    <a:pt x="762254" y="591693"/>
                    <a:pt x="591566" y="762254"/>
                    <a:pt x="381127" y="762254"/>
                  </a:cubicBezTo>
                  <a:cubicBezTo>
                    <a:pt x="170688" y="762254"/>
                    <a:pt x="0" y="591566"/>
                    <a:pt x="0" y="381127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0"/>
              <a:ext cx="800354" cy="800354"/>
            </a:xfrm>
            <a:custGeom>
              <a:avLst/>
              <a:gdLst/>
              <a:ahLst/>
              <a:cxnLst/>
              <a:rect l="l" t="t" r="r" b="b"/>
              <a:pathLst>
                <a:path w="800354" h="800354">
                  <a:moveTo>
                    <a:pt x="0" y="400177"/>
                  </a:moveTo>
                  <a:cubicBezTo>
                    <a:pt x="0" y="179197"/>
                    <a:pt x="179197" y="0"/>
                    <a:pt x="400177" y="0"/>
                  </a:cubicBezTo>
                  <a:cubicBezTo>
                    <a:pt x="406019" y="0"/>
                    <a:pt x="411480" y="2667"/>
                    <a:pt x="415036" y="7112"/>
                  </a:cubicBezTo>
                  <a:lnTo>
                    <a:pt x="400177" y="19050"/>
                  </a:lnTo>
                  <a:lnTo>
                    <a:pt x="400177" y="0"/>
                  </a:lnTo>
                  <a:lnTo>
                    <a:pt x="400177" y="19050"/>
                  </a:lnTo>
                  <a:lnTo>
                    <a:pt x="400177" y="0"/>
                  </a:lnTo>
                  <a:cubicBezTo>
                    <a:pt x="621157" y="0"/>
                    <a:pt x="800354" y="179197"/>
                    <a:pt x="800354" y="400177"/>
                  </a:cubicBezTo>
                  <a:cubicBezTo>
                    <a:pt x="800354" y="406146"/>
                    <a:pt x="797560" y="411861"/>
                    <a:pt x="792734" y="415417"/>
                  </a:cubicBezTo>
                  <a:lnTo>
                    <a:pt x="781304" y="400177"/>
                  </a:lnTo>
                  <a:lnTo>
                    <a:pt x="800354" y="400177"/>
                  </a:lnTo>
                  <a:cubicBezTo>
                    <a:pt x="800354" y="621157"/>
                    <a:pt x="621157" y="800354"/>
                    <a:pt x="400177" y="800354"/>
                  </a:cubicBezTo>
                  <a:lnTo>
                    <a:pt x="400177" y="781304"/>
                  </a:lnTo>
                  <a:lnTo>
                    <a:pt x="400177" y="762254"/>
                  </a:lnTo>
                  <a:lnTo>
                    <a:pt x="400177" y="781304"/>
                  </a:lnTo>
                  <a:lnTo>
                    <a:pt x="400177" y="800354"/>
                  </a:lnTo>
                  <a:cubicBezTo>
                    <a:pt x="179197" y="800354"/>
                    <a:pt x="0" y="621157"/>
                    <a:pt x="0" y="400177"/>
                  </a:cubicBezTo>
                  <a:lnTo>
                    <a:pt x="19050" y="400177"/>
                  </a:lnTo>
                  <a:lnTo>
                    <a:pt x="0" y="400177"/>
                  </a:lnTo>
                  <a:moveTo>
                    <a:pt x="38100" y="400177"/>
                  </a:moveTo>
                  <a:lnTo>
                    <a:pt x="19050" y="400177"/>
                  </a:lnTo>
                  <a:lnTo>
                    <a:pt x="38100" y="400177"/>
                  </a:lnTo>
                  <a:cubicBezTo>
                    <a:pt x="38100" y="600075"/>
                    <a:pt x="200152" y="762254"/>
                    <a:pt x="400177" y="762254"/>
                  </a:cubicBezTo>
                  <a:cubicBezTo>
                    <a:pt x="410718" y="762254"/>
                    <a:pt x="419227" y="770763"/>
                    <a:pt x="419227" y="781304"/>
                  </a:cubicBezTo>
                  <a:cubicBezTo>
                    <a:pt x="419227" y="791845"/>
                    <a:pt x="410718" y="800354"/>
                    <a:pt x="400177" y="800354"/>
                  </a:cubicBezTo>
                  <a:cubicBezTo>
                    <a:pt x="389636" y="800354"/>
                    <a:pt x="381127" y="791845"/>
                    <a:pt x="381127" y="781304"/>
                  </a:cubicBezTo>
                  <a:cubicBezTo>
                    <a:pt x="381127" y="770763"/>
                    <a:pt x="389636" y="762254"/>
                    <a:pt x="400177" y="762254"/>
                  </a:cubicBezTo>
                  <a:cubicBezTo>
                    <a:pt x="600075" y="762254"/>
                    <a:pt x="762254" y="600202"/>
                    <a:pt x="762254" y="400177"/>
                  </a:cubicBezTo>
                  <a:cubicBezTo>
                    <a:pt x="762254" y="394208"/>
                    <a:pt x="765048" y="388493"/>
                    <a:pt x="769874" y="384937"/>
                  </a:cubicBezTo>
                  <a:lnTo>
                    <a:pt x="781304" y="400177"/>
                  </a:lnTo>
                  <a:lnTo>
                    <a:pt x="762254" y="400177"/>
                  </a:lnTo>
                  <a:cubicBezTo>
                    <a:pt x="762254" y="200152"/>
                    <a:pt x="600075" y="38100"/>
                    <a:pt x="400177" y="38100"/>
                  </a:cubicBezTo>
                  <a:cubicBezTo>
                    <a:pt x="394335" y="38100"/>
                    <a:pt x="388874" y="35433"/>
                    <a:pt x="385318" y="30988"/>
                  </a:cubicBezTo>
                  <a:lnTo>
                    <a:pt x="400177" y="19050"/>
                  </a:lnTo>
                  <a:lnTo>
                    <a:pt x="400177" y="38100"/>
                  </a:lnTo>
                  <a:cubicBezTo>
                    <a:pt x="200152" y="38100"/>
                    <a:pt x="38100" y="200152"/>
                    <a:pt x="38100" y="400177"/>
                  </a:cubicBezTo>
                  <a:close/>
                </a:path>
              </a:pathLst>
            </a:custGeom>
            <a:solidFill>
              <a:srgbClr val="16FFBB"/>
            </a:solid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22418" y="6631557"/>
            <a:ext cx="600224" cy="600224"/>
            <a:chOff x="0" y="0"/>
            <a:chExt cx="800298" cy="800298"/>
          </a:xfrm>
        </p:grpSpPr>
        <p:sp>
          <p:nvSpPr>
            <p:cNvPr id="14" name="Freeform 14"/>
            <p:cNvSpPr/>
            <p:nvPr/>
          </p:nvSpPr>
          <p:spPr>
            <a:xfrm>
              <a:off x="19050" y="19050"/>
              <a:ext cx="762254" cy="762254"/>
            </a:xfrm>
            <a:custGeom>
              <a:avLst/>
              <a:gdLst/>
              <a:ahLst/>
              <a:cxnLst/>
              <a:rect l="l" t="t" r="r" b="b"/>
              <a:pathLst>
                <a:path w="762254" h="762254">
                  <a:moveTo>
                    <a:pt x="0" y="381127"/>
                  </a:moveTo>
                  <a:cubicBezTo>
                    <a:pt x="0" y="170561"/>
                    <a:pt x="170561" y="0"/>
                    <a:pt x="381127" y="0"/>
                  </a:cubicBezTo>
                  <a:cubicBezTo>
                    <a:pt x="591693" y="0"/>
                    <a:pt x="762254" y="170561"/>
                    <a:pt x="762254" y="381127"/>
                  </a:cubicBezTo>
                  <a:cubicBezTo>
                    <a:pt x="762254" y="591693"/>
                    <a:pt x="591566" y="762254"/>
                    <a:pt x="381127" y="762254"/>
                  </a:cubicBezTo>
                  <a:cubicBezTo>
                    <a:pt x="170688" y="762254"/>
                    <a:pt x="0" y="591566"/>
                    <a:pt x="0" y="381127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0"/>
              <a:ext cx="800354" cy="800354"/>
            </a:xfrm>
            <a:custGeom>
              <a:avLst/>
              <a:gdLst/>
              <a:ahLst/>
              <a:cxnLst/>
              <a:rect l="l" t="t" r="r" b="b"/>
              <a:pathLst>
                <a:path w="800354" h="800354">
                  <a:moveTo>
                    <a:pt x="0" y="400177"/>
                  </a:moveTo>
                  <a:cubicBezTo>
                    <a:pt x="0" y="179197"/>
                    <a:pt x="179197" y="0"/>
                    <a:pt x="400177" y="0"/>
                  </a:cubicBezTo>
                  <a:cubicBezTo>
                    <a:pt x="406019" y="0"/>
                    <a:pt x="411480" y="2667"/>
                    <a:pt x="415036" y="7112"/>
                  </a:cubicBezTo>
                  <a:lnTo>
                    <a:pt x="400177" y="19050"/>
                  </a:lnTo>
                  <a:lnTo>
                    <a:pt x="400177" y="0"/>
                  </a:lnTo>
                  <a:lnTo>
                    <a:pt x="400177" y="19050"/>
                  </a:lnTo>
                  <a:lnTo>
                    <a:pt x="400177" y="0"/>
                  </a:lnTo>
                  <a:cubicBezTo>
                    <a:pt x="621157" y="0"/>
                    <a:pt x="800354" y="179197"/>
                    <a:pt x="800354" y="400177"/>
                  </a:cubicBezTo>
                  <a:cubicBezTo>
                    <a:pt x="800354" y="406146"/>
                    <a:pt x="797560" y="411861"/>
                    <a:pt x="792734" y="415417"/>
                  </a:cubicBezTo>
                  <a:lnTo>
                    <a:pt x="781304" y="400177"/>
                  </a:lnTo>
                  <a:lnTo>
                    <a:pt x="800354" y="400177"/>
                  </a:lnTo>
                  <a:cubicBezTo>
                    <a:pt x="800354" y="621157"/>
                    <a:pt x="621157" y="800354"/>
                    <a:pt x="400177" y="800354"/>
                  </a:cubicBezTo>
                  <a:lnTo>
                    <a:pt x="400177" y="781304"/>
                  </a:lnTo>
                  <a:lnTo>
                    <a:pt x="400177" y="762254"/>
                  </a:lnTo>
                  <a:lnTo>
                    <a:pt x="400177" y="781304"/>
                  </a:lnTo>
                  <a:lnTo>
                    <a:pt x="400177" y="800354"/>
                  </a:lnTo>
                  <a:cubicBezTo>
                    <a:pt x="179197" y="800354"/>
                    <a:pt x="0" y="621157"/>
                    <a:pt x="0" y="400177"/>
                  </a:cubicBezTo>
                  <a:lnTo>
                    <a:pt x="19050" y="400177"/>
                  </a:lnTo>
                  <a:lnTo>
                    <a:pt x="0" y="400177"/>
                  </a:lnTo>
                  <a:moveTo>
                    <a:pt x="38100" y="400177"/>
                  </a:moveTo>
                  <a:lnTo>
                    <a:pt x="19050" y="400177"/>
                  </a:lnTo>
                  <a:lnTo>
                    <a:pt x="38100" y="400177"/>
                  </a:lnTo>
                  <a:cubicBezTo>
                    <a:pt x="38100" y="600075"/>
                    <a:pt x="200152" y="762254"/>
                    <a:pt x="400177" y="762254"/>
                  </a:cubicBezTo>
                  <a:cubicBezTo>
                    <a:pt x="410718" y="762254"/>
                    <a:pt x="419227" y="770763"/>
                    <a:pt x="419227" y="781304"/>
                  </a:cubicBezTo>
                  <a:cubicBezTo>
                    <a:pt x="419227" y="791845"/>
                    <a:pt x="410718" y="800354"/>
                    <a:pt x="400177" y="800354"/>
                  </a:cubicBezTo>
                  <a:cubicBezTo>
                    <a:pt x="389636" y="800354"/>
                    <a:pt x="381127" y="791845"/>
                    <a:pt x="381127" y="781304"/>
                  </a:cubicBezTo>
                  <a:cubicBezTo>
                    <a:pt x="381127" y="770763"/>
                    <a:pt x="389636" y="762254"/>
                    <a:pt x="400177" y="762254"/>
                  </a:cubicBezTo>
                  <a:cubicBezTo>
                    <a:pt x="600075" y="762254"/>
                    <a:pt x="762254" y="600202"/>
                    <a:pt x="762254" y="400177"/>
                  </a:cubicBezTo>
                  <a:cubicBezTo>
                    <a:pt x="762254" y="394208"/>
                    <a:pt x="765048" y="388493"/>
                    <a:pt x="769874" y="384937"/>
                  </a:cubicBezTo>
                  <a:lnTo>
                    <a:pt x="781304" y="400177"/>
                  </a:lnTo>
                  <a:lnTo>
                    <a:pt x="762254" y="400177"/>
                  </a:lnTo>
                  <a:cubicBezTo>
                    <a:pt x="762254" y="200152"/>
                    <a:pt x="600075" y="38100"/>
                    <a:pt x="400177" y="38100"/>
                  </a:cubicBezTo>
                  <a:cubicBezTo>
                    <a:pt x="394335" y="38100"/>
                    <a:pt x="388874" y="35433"/>
                    <a:pt x="385318" y="30988"/>
                  </a:cubicBezTo>
                  <a:lnTo>
                    <a:pt x="400177" y="19050"/>
                  </a:lnTo>
                  <a:lnTo>
                    <a:pt x="400177" y="38100"/>
                  </a:lnTo>
                  <a:cubicBezTo>
                    <a:pt x="200152" y="38100"/>
                    <a:pt x="38100" y="200152"/>
                    <a:pt x="38100" y="400177"/>
                  </a:cubicBezTo>
                  <a:close/>
                </a:path>
              </a:pathLst>
            </a:custGeom>
            <a:solidFill>
              <a:srgbClr val="16FFBB"/>
            </a:solid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622418" y="3085564"/>
            <a:ext cx="600224" cy="600224"/>
            <a:chOff x="0" y="0"/>
            <a:chExt cx="800298" cy="800298"/>
          </a:xfrm>
        </p:grpSpPr>
        <p:sp>
          <p:nvSpPr>
            <p:cNvPr id="17" name="Freeform 17"/>
            <p:cNvSpPr/>
            <p:nvPr/>
          </p:nvSpPr>
          <p:spPr>
            <a:xfrm>
              <a:off x="19050" y="19050"/>
              <a:ext cx="762254" cy="762254"/>
            </a:xfrm>
            <a:custGeom>
              <a:avLst/>
              <a:gdLst/>
              <a:ahLst/>
              <a:cxnLst/>
              <a:rect l="l" t="t" r="r" b="b"/>
              <a:pathLst>
                <a:path w="762254" h="762254">
                  <a:moveTo>
                    <a:pt x="0" y="381127"/>
                  </a:moveTo>
                  <a:cubicBezTo>
                    <a:pt x="0" y="170561"/>
                    <a:pt x="170561" y="0"/>
                    <a:pt x="381127" y="0"/>
                  </a:cubicBezTo>
                  <a:cubicBezTo>
                    <a:pt x="591693" y="0"/>
                    <a:pt x="762254" y="170561"/>
                    <a:pt x="762254" y="381127"/>
                  </a:cubicBezTo>
                  <a:cubicBezTo>
                    <a:pt x="762254" y="591693"/>
                    <a:pt x="591566" y="762254"/>
                    <a:pt x="381127" y="762254"/>
                  </a:cubicBezTo>
                  <a:cubicBezTo>
                    <a:pt x="170688" y="762254"/>
                    <a:pt x="0" y="591566"/>
                    <a:pt x="0" y="381127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0"/>
              <a:ext cx="800354" cy="800354"/>
            </a:xfrm>
            <a:custGeom>
              <a:avLst/>
              <a:gdLst/>
              <a:ahLst/>
              <a:cxnLst/>
              <a:rect l="l" t="t" r="r" b="b"/>
              <a:pathLst>
                <a:path w="800354" h="800354">
                  <a:moveTo>
                    <a:pt x="0" y="400177"/>
                  </a:moveTo>
                  <a:cubicBezTo>
                    <a:pt x="0" y="179197"/>
                    <a:pt x="179197" y="0"/>
                    <a:pt x="400177" y="0"/>
                  </a:cubicBezTo>
                  <a:cubicBezTo>
                    <a:pt x="406019" y="0"/>
                    <a:pt x="411480" y="2667"/>
                    <a:pt x="415036" y="7112"/>
                  </a:cubicBezTo>
                  <a:lnTo>
                    <a:pt x="400177" y="19050"/>
                  </a:lnTo>
                  <a:lnTo>
                    <a:pt x="400177" y="0"/>
                  </a:lnTo>
                  <a:lnTo>
                    <a:pt x="400177" y="19050"/>
                  </a:lnTo>
                  <a:lnTo>
                    <a:pt x="400177" y="0"/>
                  </a:lnTo>
                  <a:cubicBezTo>
                    <a:pt x="621157" y="0"/>
                    <a:pt x="800354" y="179197"/>
                    <a:pt x="800354" y="400177"/>
                  </a:cubicBezTo>
                  <a:cubicBezTo>
                    <a:pt x="800354" y="406146"/>
                    <a:pt x="797560" y="411861"/>
                    <a:pt x="792734" y="415417"/>
                  </a:cubicBezTo>
                  <a:lnTo>
                    <a:pt x="781304" y="400177"/>
                  </a:lnTo>
                  <a:lnTo>
                    <a:pt x="800354" y="400177"/>
                  </a:lnTo>
                  <a:cubicBezTo>
                    <a:pt x="800354" y="621157"/>
                    <a:pt x="621157" y="800354"/>
                    <a:pt x="400177" y="800354"/>
                  </a:cubicBezTo>
                  <a:lnTo>
                    <a:pt x="400177" y="781304"/>
                  </a:lnTo>
                  <a:lnTo>
                    <a:pt x="400177" y="762254"/>
                  </a:lnTo>
                  <a:lnTo>
                    <a:pt x="400177" y="781304"/>
                  </a:lnTo>
                  <a:lnTo>
                    <a:pt x="400177" y="800354"/>
                  </a:lnTo>
                  <a:cubicBezTo>
                    <a:pt x="179197" y="800354"/>
                    <a:pt x="0" y="621157"/>
                    <a:pt x="0" y="400177"/>
                  </a:cubicBezTo>
                  <a:lnTo>
                    <a:pt x="19050" y="400177"/>
                  </a:lnTo>
                  <a:lnTo>
                    <a:pt x="0" y="400177"/>
                  </a:lnTo>
                  <a:moveTo>
                    <a:pt x="38100" y="400177"/>
                  </a:moveTo>
                  <a:lnTo>
                    <a:pt x="19050" y="400177"/>
                  </a:lnTo>
                  <a:lnTo>
                    <a:pt x="38100" y="400177"/>
                  </a:lnTo>
                  <a:cubicBezTo>
                    <a:pt x="38100" y="600075"/>
                    <a:pt x="200152" y="762254"/>
                    <a:pt x="400177" y="762254"/>
                  </a:cubicBezTo>
                  <a:cubicBezTo>
                    <a:pt x="410718" y="762254"/>
                    <a:pt x="419227" y="770763"/>
                    <a:pt x="419227" y="781304"/>
                  </a:cubicBezTo>
                  <a:cubicBezTo>
                    <a:pt x="419227" y="791845"/>
                    <a:pt x="410718" y="800354"/>
                    <a:pt x="400177" y="800354"/>
                  </a:cubicBezTo>
                  <a:cubicBezTo>
                    <a:pt x="389636" y="800354"/>
                    <a:pt x="381127" y="791845"/>
                    <a:pt x="381127" y="781304"/>
                  </a:cubicBezTo>
                  <a:cubicBezTo>
                    <a:pt x="381127" y="770763"/>
                    <a:pt x="389636" y="762254"/>
                    <a:pt x="400177" y="762254"/>
                  </a:cubicBezTo>
                  <a:cubicBezTo>
                    <a:pt x="600075" y="762254"/>
                    <a:pt x="762254" y="600202"/>
                    <a:pt x="762254" y="400177"/>
                  </a:cubicBezTo>
                  <a:cubicBezTo>
                    <a:pt x="762254" y="394208"/>
                    <a:pt x="765048" y="388493"/>
                    <a:pt x="769874" y="384937"/>
                  </a:cubicBezTo>
                  <a:lnTo>
                    <a:pt x="781304" y="400177"/>
                  </a:lnTo>
                  <a:lnTo>
                    <a:pt x="762254" y="400177"/>
                  </a:lnTo>
                  <a:cubicBezTo>
                    <a:pt x="762254" y="200152"/>
                    <a:pt x="600075" y="38100"/>
                    <a:pt x="400177" y="38100"/>
                  </a:cubicBezTo>
                  <a:cubicBezTo>
                    <a:pt x="394335" y="38100"/>
                    <a:pt x="388874" y="35433"/>
                    <a:pt x="385318" y="30988"/>
                  </a:cubicBezTo>
                  <a:lnTo>
                    <a:pt x="400177" y="19050"/>
                  </a:lnTo>
                  <a:lnTo>
                    <a:pt x="400177" y="38100"/>
                  </a:lnTo>
                  <a:cubicBezTo>
                    <a:pt x="200152" y="38100"/>
                    <a:pt x="38100" y="200152"/>
                    <a:pt x="38100" y="400177"/>
                  </a:cubicBezTo>
                  <a:close/>
                </a:path>
              </a:pathLst>
            </a:custGeom>
            <a:solidFill>
              <a:srgbClr val="16FFBB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682410" y="6516157"/>
            <a:ext cx="7832201" cy="74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00"/>
              </a:lnSpc>
            </a:pPr>
            <a:r>
              <a:rPr lang="en-US" sz="35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Erick Domingues Soares-82414486</a:t>
            </a:r>
          </a:p>
          <a:p>
            <a:pPr algn="l">
              <a:lnSpc>
                <a:spcPts val="3875"/>
              </a:lnSpc>
            </a:pPr>
            <a:endParaRPr lang="en-US" sz="3500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39241" y="2951519"/>
            <a:ext cx="7832201" cy="74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00"/>
              </a:lnSpc>
            </a:pPr>
            <a:r>
              <a:rPr lang="en-US" sz="3500" dirty="0" err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Cauã</a:t>
            </a:r>
            <a:r>
              <a:rPr lang="en-US" sz="35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de Cerqueira Ferreira-824110637</a:t>
            </a:r>
          </a:p>
          <a:p>
            <a:pPr algn="l">
              <a:lnSpc>
                <a:spcPts val="3875"/>
              </a:lnSpc>
            </a:pPr>
            <a:endParaRPr lang="en-US" sz="3500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0339241" y="6516017"/>
            <a:ext cx="8500022" cy="749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00"/>
              </a:lnSpc>
            </a:pPr>
            <a:r>
              <a:rPr lang="en-US" sz="35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Wellington de Oliveira Sousa-824144581</a:t>
            </a:r>
          </a:p>
          <a:p>
            <a:pPr algn="just">
              <a:lnSpc>
                <a:spcPts val="3875"/>
              </a:lnSpc>
            </a:pPr>
            <a:endParaRPr lang="en-US" sz="3500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7938046" y="966787"/>
            <a:ext cx="6858000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Introdução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938046" y="2315467"/>
            <a:ext cx="9269909" cy="3067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São Paulo, uma das maiores metrópoles do mundo, enfrenta frequentemente sérios problemas relacionados a chuvas intensas e alagamentos, que provocam transtornos significativos à população e à infraestrutura. A impermeabilização do solo, a ocupação desordenada e a falta de drenagem eficiente são fatores que contribuem para o agravamento desses eventos climáticos.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938046" y="5625405"/>
            <a:ext cx="9269909" cy="3561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 crescimento da urbanização impõe novos desafios para a gestão das condições ambientais, tornando urgente a implementação de soluções tecnológicas que ajudem na mitigação dos impactos. A proposta de implantação de sensores inteligentes, através da Internet das Coisas (IoT), surge como uma estratégia eficaz para monitorar as condições climáticas e alertar a população sobre riscos iminentes, tornando a cidade mais resiliente.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69917" y="874101"/>
            <a:ext cx="6007489" cy="4968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12"/>
              </a:lnSpc>
            </a:pPr>
            <a:r>
              <a:rPr lang="en-US" sz="4499" b="1" dirty="0" err="1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Referencial</a:t>
            </a:r>
            <a:r>
              <a:rPr lang="en-US" sz="4499" b="1" dirty="0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  </a:t>
            </a:r>
            <a:r>
              <a:rPr lang="en-US" sz="4499" b="1" dirty="0" err="1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Teórico</a:t>
            </a:r>
            <a:endParaRPr lang="en-US" sz="4499" b="1" dirty="0">
              <a:solidFill>
                <a:srgbClr val="F0FCFF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6" name="Freeform 6" descr="preencoded.png"/>
          <p:cNvSpPr/>
          <p:nvPr/>
        </p:nvSpPr>
        <p:spPr>
          <a:xfrm>
            <a:off x="9979075" y="0"/>
            <a:ext cx="8308925" cy="10287000"/>
          </a:xfrm>
          <a:custGeom>
            <a:avLst/>
            <a:gdLst/>
            <a:ahLst/>
            <a:cxnLst/>
            <a:rect l="l" t="t" r="r" b="b"/>
            <a:pathLst>
              <a:path w="8308925" h="10287000">
                <a:moveTo>
                  <a:pt x="0" y="0"/>
                </a:moveTo>
                <a:lnTo>
                  <a:pt x="8308925" y="0"/>
                </a:lnTo>
                <a:lnTo>
                  <a:pt x="830892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8771" r="-28771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3429000" y="2293518"/>
            <a:ext cx="4436561" cy="2670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874"/>
              </a:lnSpc>
            </a:pPr>
            <a:r>
              <a:rPr lang="en-US" sz="2400" b="1" dirty="0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IoT </a:t>
            </a:r>
            <a:r>
              <a:rPr lang="en-US" sz="2400" b="1" dirty="0" err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em</a:t>
            </a:r>
            <a:r>
              <a:rPr lang="en-US" sz="2400" b="1" dirty="0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400" b="1" dirty="0" err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Cidades</a:t>
            </a:r>
            <a:r>
              <a:rPr lang="en-US" sz="2400" b="1" dirty="0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400" b="1" dirty="0" err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Inteligentes</a:t>
            </a:r>
            <a:endParaRPr lang="en-US" sz="2400" b="1" dirty="0">
              <a:solidFill>
                <a:srgbClr val="F0FCFF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19200" y="2741808"/>
            <a:ext cx="8308925" cy="1410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187"/>
              </a:lnSpc>
            </a:pP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Internet das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Coisas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(IoT)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refere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-se à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interconexão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dispositivos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físicos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que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coletam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analisam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trocam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dados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tempo real,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proporcionando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um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ambiente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inteligente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autônomo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 Em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cidades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inteligentes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a IoT é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uma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das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tecnologias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chave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otimizar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gestão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urbana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especialmente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áreas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monitoramento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ambiental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gestão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desastres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021972" y="5272059"/>
            <a:ext cx="3064628" cy="2670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2400" b="1" dirty="0" err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Estudos</a:t>
            </a:r>
            <a:r>
              <a:rPr lang="en-US" sz="2400" b="1" dirty="0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 de Caso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33500" y="5870435"/>
            <a:ext cx="8308925" cy="1405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187"/>
              </a:lnSpc>
            </a:pP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literatura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aponta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que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cidades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Barcelona 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Cingapura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têm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utilizado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sistemas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sensores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prever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chuvas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intensas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gerenciar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alagamentos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obtendo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resultados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significativos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redução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dos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impactos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desastres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naturais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 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análise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dados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tempo real,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combinada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com o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uso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modelos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previsão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numérica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oferece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uma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resposta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mais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rápida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precisa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aumentando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segurança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eficiência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gestão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pública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7747397" y="994619"/>
            <a:ext cx="5647284" cy="810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437" b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Metodologia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747397" y="2100709"/>
            <a:ext cx="9651206" cy="898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metodologia deste estudo adota uma abordagem mista, combinando pesquisa bibliográfica e o desenvolvimento de um protótipo de sistema de sensores.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733110" y="3556844"/>
            <a:ext cx="600224" cy="600224"/>
            <a:chOff x="0" y="0"/>
            <a:chExt cx="800298" cy="800298"/>
          </a:xfrm>
        </p:grpSpPr>
        <p:sp>
          <p:nvSpPr>
            <p:cNvPr id="9" name="Freeform 9"/>
            <p:cNvSpPr/>
            <p:nvPr/>
          </p:nvSpPr>
          <p:spPr>
            <a:xfrm>
              <a:off x="19050" y="19050"/>
              <a:ext cx="762254" cy="762254"/>
            </a:xfrm>
            <a:custGeom>
              <a:avLst/>
              <a:gdLst/>
              <a:ahLst/>
              <a:cxnLst/>
              <a:rect l="l" t="t" r="r" b="b"/>
              <a:pathLst>
                <a:path w="762254" h="762254">
                  <a:moveTo>
                    <a:pt x="0" y="381127"/>
                  </a:moveTo>
                  <a:cubicBezTo>
                    <a:pt x="0" y="170561"/>
                    <a:pt x="170561" y="0"/>
                    <a:pt x="381127" y="0"/>
                  </a:cubicBezTo>
                  <a:cubicBezTo>
                    <a:pt x="591693" y="0"/>
                    <a:pt x="762254" y="170561"/>
                    <a:pt x="762254" y="381127"/>
                  </a:cubicBezTo>
                  <a:cubicBezTo>
                    <a:pt x="762254" y="591693"/>
                    <a:pt x="591566" y="762254"/>
                    <a:pt x="381127" y="762254"/>
                  </a:cubicBezTo>
                  <a:cubicBezTo>
                    <a:pt x="170688" y="762254"/>
                    <a:pt x="0" y="591566"/>
                    <a:pt x="0" y="381127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0"/>
              <a:ext cx="800354" cy="800354"/>
            </a:xfrm>
            <a:custGeom>
              <a:avLst/>
              <a:gdLst/>
              <a:ahLst/>
              <a:cxnLst/>
              <a:rect l="l" t="t" r="r" b="b"/>
              <a:pathLst>
                <a:path w="800354" h="800354">
                  <a:moveTo>
                    <a:pt x="0" y="400177"/>
                  </a:moveTo>
                  <a:cubicBezTo>
                    <a:pt x="0" y="179197"/>
                    <a:pt x="179197" y="0"/>
                    <a:pt x="400177" y="0"/>
                  </a:cubicBezTo>
                  <a:cubicBezTo>
                    <a:pt x="406019" y="0"/>
                    <a:pt x="411480" y="2667"/>
                    <a:pt x="415036" y="7112"/>
                  </a:cubicBezTo>
                  <a:lnTo>
                    <a:pt x="400177" y="19050"/>
                  </a:lnTo>
                  <a:lnTo>
                    <a:pt x="400177" y="0"/>
                  </a:lnTo>
                  <a:lnTo>
                    <a:pt x="400177" y="19050"/>
                  </a:lnTo>
                  <a:lnTo>
                    <a:pt x="400177" y="0"/>
                  </a:lnTo>
                  <a:cubicBezTo>
                    <a:pt x="621157" y="0"/>
                    <a:pt x="800354" y="179197"/>
                    <a:pt x="800354" y="400177"/>
                  </a:cubicBezTo>
                  <a:cubicBezTo>
                    <a:pt x="800354" y="406146"/>
                    <a:pt x="797560" y="411861"/>
                    <a:pt x="792734" y="415417"/>
                  </a:cubicBezTo>
                  <a:lnTo>
                    <a:pt x="781304" y="400177"/>
                  </a:lnTo>
                  <a:lnTo>
                    <a:pt x="800354" y="400177"/>
                  </a:lnTo>
                  <a:cubicBezTo>
                    <a:pt x="800354" y="621157"/>
                    <a:pt x="621157" y="800354"/>
                    <a:pt x="400177" y="800354"/>
                  </a:cubicBezTo>
                  <a:lnTo>
                    <a:pt x="400177" y="781304"/>
                  </a:lnTo>
                  <a:lnTo>
                    <a:pt x="400177" y="762254"/>
                  </a:lnTo>
                  <a:lnTo>
                    <a:pt x="400177" y="781304"/>
                  </a:lnTo>
                  <a:lnTo>
                    <a:pt x="400177" y="800354"/>
                  </a:lnTo>
                  <a:cubicBezTo>
                    <a:pt x="179197" y="800354"/>
                    <a:pt x="0" y="621157"/>
                    <a:pt x="0" y="400177"/>
                  </a:cubicBezTo>
                  <a:lnTo>
                    <a:pt x="19050" y="400177"/>
                  </a:lnTo>
                  <a:lnTo>
                    <a:pt x="0" y="400177"/>
                  </a:lnTo>
                  <a:moveTo>
                    <a:pt x="38100" y="400177"/>
                  </a:moveTo>
                  <a:lnTo>
                    <a:pt x="19050" y="400177"/>
                  </a:lnTo>
                  <a:lnTo>
                    <a:pt x="38100" y="400177"/>
                  </a:lnTo>
                  <a:cubicBezTo>
                    <a:pt x="38100" y="600075"/>
                    <a:pt x="200152" y="762254"/>
                    <a:pt x="400177" y="762254"/>
                  </a:cubicBezTo>
                  <a:cubicBezTo>
                    <a:pt x="410718" y="762254"/>
                    <a:pt x="419227" y="770763"/>
                    <a:pt x="419227" y="781304"/>
                  </a:cubicBezTo>
                  <a:cubicBezTo>
                    <a:pt x="419227" y="791845"/>
                    <a:pt x="410718" y="800354"/>
                    <a:pt x="400177" y="800354"/>
                  </a:cubicBezTo>
                  <a:cubicBezTo>
                    <a:pt x="389636" y="800354"/>
                    <a:pt x="381127" y="791845"/>
                    <a:pt x="381127" y="781304"/>
                  </a:cubicBezTo>
                  <a:cubicBezTo>
                    <a:pt x="381127" y="770763"/>
                    <a:pt x="389636" y="762254"/>
                    <a:pt x="400177" y="762254"/>
                  </a:cubicBezTo>
                  <a:cubicBezTo>
                    <a:pt x="600075" y="762254"/>
                    <a:pt x="762254" y="600202"/>
                    <a:pt x="762254" y="400177"/>
                  </a:cubicBezTo>
                  <a:cubicBezTo>
                    <a:pt x="762254" y="394208"/>
                    <a:pt x="765048" y="388493"/>
                    <a:pt x="769874" y="384937"/>
                  </a:cubicBezTo>
                  <a:lnTo>
                    <a:pt x="781304" y="400177"/>
                  </a:lnTo>
                  <a:lnTo>
                    <a:pt x="762254" y="400177"/>
                  </a:lnTo>
                  <a:cubicBezTo>
                    <a:pt x="762254" y="200152"/>
                    <a:pt x="600075" y="38100"/>
                    <a:pt x="400177" y="38100"/>
                  </a:cubicBezTo>
                  <a:cubicBezTo>
                    <a:pt x="394335" y="38100"/>
                    <a:pt x="388874" y="35433"/>
                    <a:pt x="385318" y="30988"/>
                  </a:cubicBezTo>
                  <a:lnTo>
                    <a:pt x="400177" y="19050"/>
                  </a:lnTo>
                  <a:lnTo>
                    <a:pt x="400177" y="38100"/>
                  </a:lnTo>
                  <a:cubicBezTo>
                    <a:pt x="200152" y="38100"/>
                    <a:pt x="38100" y="200152"/>
                    <a:pt x="38100" y="400177"/>
                  </a:cubicBezTo>
                  <a:close/>
                </a:path>
              </a:pathLst>
            </a:custGeom>
            <a:solidFill>
              <a:srgbClr val="16FFBB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959924" y="3716090"/>
            <a:ext cx="146596" cy="310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625" b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573095" y="3499230"/>
            <a:ext cx="2971354" cy="419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Pesquisa</a:t>
            </a:r>
            <a:r>
              <a:rPr lang="en-US" sz="2187" b="1" dirty="0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187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Bibliográfica</a:t>
            </a:r>
            <a:endParaRPr lang="en-US" sz="2187" b="1" dirty="0">
              <a:solidFill>
                <a:srgbClr val="E0E4E6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8533168" y="4162274"/>
            <a:ext cx="3872954" cy="2525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pesquisa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bibliográfica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se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concentra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revisão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estudos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sobre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eficácia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sensores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no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monitoramento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climático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no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gerenciamento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desastres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naturais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2685811" y="3556844"/>
            <a:ext cx="600224" cy="600224"/>
            <a:chOff x="0" y="0"/>
            <a:chExt cx="800298" cy="800298"/>
          </a:xfrm>
        </p:grpSpPr>
        <p:sp>
          <p:nvSpPr>
            <p:cNvPr id="15" name="Freeform 15"/>
            <p:cNvSpPr/>
            <p:nvPr/>
          </p:nvSpPr>
          <p:spPr>
            <a:xfrm>
              <a:off x="19050" y="19050"/>
              <a:ext cx="762254" cy="762254"/>
            </a:xfrm>
            <a:custGeom>
              <a:avLst/>
              <a:gdLst/>
              <a:ahLst/>
              <a:cxnLst/>
              <a:rect l="l" t="t" r="r" b="b"/>
              <a:pathLst>
                <a:path w="762254" h="762254">
                  <a:moveTo>
                    <a:pt x="0" y="381127"/>
                  </a:moveTo>
                  <a:cubicBezTo>
                    <a:pt x="0" y="170561"/>
                    <a:pt x="170561" y="0"/>
                    <a:pt x="381127" y="0"/>
                  </a:cubicBezTo>
                  <a:cubicBezTo>
                    <a:pt x="591693" y="0"/>
                    <a:pt x="762254" y="170561"/>
                    <a:pt x="762254" y="381127"/>
                  </a:cubicBezTo>
                  <a:cubicBezTo>
                    <a:pt x="762254" y="591693"/>
                    <a:pt x="591566" y="762254"/>
                    <a:pt x="381127" y="762254"/>
                  </a:cubicBezTo>
                  <a:cubicBezTo>
                    <a:pt x="170688" y="762254"/>
                    <a:pt x="0" y="591566"/>
                    <a:pt x="0" y="381127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0" y="0"/>
              <a:ext cx="800354" cy="800354"/>
            </a:xfrm>
            <a:custGeom>
              <a:avLst/>
              <a:gdLst/>
              <a:ahLst/>
              <a:cxnLst/>
              <a:rect l="l" t="t" r="r" b="b"/>
              <a:pathLst>
                <a:path w="800354" h="800354">
                  <a:moveTo>
                    <a:pt x="0" y="400177"/>
                  </a:moveTo>
                  <a:cubicBezTo>
                    <a:pt x="0" y="179197"/>
                    <a:pt x="179197" y="0"/>
                    <a:pt x="400177" y="0"/>
                  </a:cubicBezTo>
                  <a:cubicBezTo>
                    <a:pt x="406019" y="0"/>
                    <a:pt x="411480" y="2667"/>
                    <a:pt x="415036" y="7112"/>
                  </a:cubicBezTo>
                  <a:lnTo>
                    <a:pt x="400177" y="19050"/>
                  </a:lnTo>
                  <a:lnTo>
                    <a:pt x="400177" y="0"/>
                  </a:lnTo>
                  <a:lnTo>
                    <a:pt x="400177" y="19050"/>
                  </a:lnTo>
                  <a:lnTo>
                    <a:pt x="400177" y="0"/>
                  </a:lnTo>
                  <a:cubicBezTo>
                    <a:pt x="621157" y="0"/>
                    <a:pt x="800354" y="179197"/>
                    <a:pt x="800354" y="400177"/>
                  </a:cubicBezTo>
                  <a:cubicBezTo>
                    <a:pt x="800354" y="406146"/>
                    <a:pt x="797560" y="411861"/>
                    <a:pt x="792734" y="415417"/>
                  </a:cubicBezTo>
                  <a:lnTo>
                    <a:pt x="781304" y="400177"/>
                  </a:lnTo>
                  <a:lnTo>
                    <a:pt x="800354" y="400177"/>
                  </a:lnTo>
                  <a:cubicBezTo>
                    <a:pt x="800354" y="621157"/>
                    <a:pt x="621157" y="800354"/>
                    <a:pt x="400177" y="800354"/>
                  </a:cubicBezTo>
                  <a:lnTo>
                    <a:pt x="400177" y="781304"/>
                  </a:lnTo>
                  <a:lnTo>
                    <a:pt x="400177" y="762254"/>
                  </a:lnTo>
                  <a:lnTo>
                    <a:pt x="400177" y="781304"/>
                  </a:lnTo>
                  <a:lnTo>
                    <a:pt x="400177" y="800354"/>
                  </a:lnTo>
                  <a:cubicBezTo>
                    <a:pt x="179197" y="800354"/>
                    <a:pt x="0" y="621157"/>
                    <a:pt x="0" y="400177"/>
                  </a:cubicBezTo>
                  <a:lnTo>
                    <a:pt x="19050" y="400177"/>
                  </a:lnTo>
                  <a:lnTo>
                    <a:pt x="0" y="400177"/>
                  </a:lnTo>
                  <a:moveTo>
                    <a:pt x="38100" y="400177"/>
                  </a:moveTo>
                  <a:lnTo>
                    <a:pt x="19050" y="400177"/>
                  </a:lnTo>
                  <a:lnTo>
                    <a:pt x="38100" y="400177"/>
                  </a:lnTo>
                  <a:cubicBezTo>
                    <a:pt x="38100" y="600075"/>
                    <a:pt x="200152" y="762254"/>
                    <a:pt x="400177" y="762254"/>
                  </a:cubicBezTo>
                  <a:cubicBezTo>
                    <a:pt x="410718" y="762254"/>
                    <a:pt x="419227" y="770763"/>
                    <a:pt x="419227" y="781304"/>
                  </a:cubicBezTo>
                  <a:cubicBezTo>
                    <a:pt x="419227" y="791845"/>
                    <a:pt x="410718" y="800354"/>
                    <a:pt x="400177" y="800354"/>
                  </a:cubicBezTo>
                  <a:cubicBezTo>
                    <a:pt x="389636" y="800354"/>
                    <a:pt x="381127" y="791845"/>
                    <a:pt x="381127" y="781304"/>
                  </a:cubicBezTo>
                  <a:cubicBezTo>
                    <a:pt x="381127" y="770763"/>
                    <a:pt x="389636" y="762254"/>
                    <a:pt x="400177" y="762254"/>
                  </a:cubicBezTo>
                  <a:cubicBezTo>
                    <a:pt x="600075" y="762254"/>
                    <a:pt x="762254" y="600202"/>
                    <a:pt x="762254" y="400177"/>
                  </a:cubicBezTo>
                  <a:cubicBezTo>
                    <a:pt x="762254" y="394208"/>
                    <a:pt x="765048" y="388493"/>
                    <a:pt x="769874" y="384937"/>
                  </a:cubicBezTo>
                  <a:lnTo>
                    <a:pt x="781304" y="400177"/>
                  </a:lnTo>
                  <a:lnTo>
                    <a:pt x="762254" y="400177"/>
                  </a:lnTo>
                  <a:cubicBezTo>
                    <a:pt x="762254" y="200152"/>
                    <a:pt x="600075" y="38100"/>
                    <a:pt x="400177" y="38100"/>
                  </a:cubicBezTo>
                  <a:cubicBezTo>
                    <a:pt x="394335" y="38100"/>
                    <a:pt x="388874" y="35433"/>
                    <a:pt x="385318" y="30988"/>
                  </a:cubicBezTo>
                  <a:lnTo>
                    <a:pt x="400177" y="19050"/>
                  </a:lnTo>
                  <a:lnTo>
                    <a:pt x="400177" y="38100"/>
                  </a:lnTo>
                  <a:cubicBezTo>
                    <a:pt x="200152" y="38100"/>
                    <a:pt x="38100" y="200152"/>
                    <a:pt x="38100" y="400177"/>
                  </a:cubicBezTo>
                  <a:close/>
                </a:path>
              </a:pathLst>
            </a:custGeom>
            <a:solidFill>
              <a:srgbClr val="29DDDA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2891641" y="3716090"/>
            <a:ext cx="188416" cy="310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625" b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525797" y="3504456"/>
            <a:ext cx="2823567" cy="419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Protótipo do Sistema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525797" y="3990677"/>
            <a:ext cx="3872954" cy="29319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 protótipo envolve a escolha de tipos específicos de sensores, como os de umidade, velocidade do vento e precipitação, além da definição de locais estratégicos para sua instalação em áreas de risco.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7733110" y="7448104"/>
            <a:ext cx="600224" cy="600224"/>
            <a:chOff x="0" y="0"/>
            <a:chExt cx="800298" cy="800298"/>
          </a:xfrm>
        </p:grpSpPr>
        <p:sp>
          <p:nvSpPr>
            <p:cNvPr id="21" name="Freeform 21"/>
            <p:cNvSpPr/>
            <p:nvPr/>
          </p:nvSpPr>
          <p:spPr>
            <a:xfrm>
              <a:off x="19050" y="19050"/>
              <a:ext cx="762254" cy="762254"/>
            </a:xfrm>
            <a:custGeom>
              <a:avLst/>
              <a:gdLst/>
              <a:ahLst/>
              <a:cxnLst/>
              <a:rect l="l" t="t" r="r" b="b"/>
              <a:pathLst>
                <a:path w="762254" h="762254">
                  <a:moveTo>
                    <a:pt x="0" y="381127"/>
                  </a:moveTo>
                  <a:cubicBezTo>
                    <a:pt x="0" y="170561"/>
                    <a:pt x="170561" y="0"/>
                    <a:pt x="381127" y="0"/>
                  </a:cubicBezTo>
                  <a:cubicBezTo>
                    <a:pt x="591693" y="0"/>
                    <a:pt x="762254" y="170561"/>
                    <a:pt x="762254" y="381127"/>
                  </a:cubicBezTo>
                  <a:cubicBezTo>
                    <a:pt x="762254" y="591693"/>
                    <a:pt x="591566" y="762254"/>
                    <a:pt x="381127" y="762254"/>
                  </a:cubicBezTo>
                  <a:cubicBezTo>
                    <a:pt x="170688" y="762254"/>
                    <a:pt x="0" y="591566"/>
                    <a:pt x="0" y="381127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0"/>
              <a:ext cx="800354" cy="800354"/>
            </a:xfrm>
            <a:custGeom>
              <a:avLst/>
              <a:gdLst/>
              <a:ahLst/>
              <a:cxnLst/>
              <a:rect l="l" t="t" r="r" b="b"/>
              <a:pathLst>
                <a:path w="800354" h="800354">
                  <a:moveTo>
                    <a:pt x="0" y="400177"/>
                  </a:moveTo>
                  <a:cubicBezTo>
                    <a:pt x="0" y="179197"/>
                    <a:pt x="179197" y="0"/>
                    <a:pt x="400177" y="0"/>
                  </a:cubicBezTo>
                  <a:cubicBezTo>
                    <a:pt x="406019" y="0"/>
                    <a:pt x="411480" y="2667"/>
                    <a:pt x="415036" y="7112"/>
                  </a:cubicBezTo>
                  <a:lnTo>
                    <a:pt x="400177" y="19050"/>
                  </a:lnTo>
                  <a:lnTo>
                    <a:pt x="400177" y="0"/>
                  </a:lnTo>
                  <a:lnTo>
                    <a:pt x="400177" y="19050"/>
                  </a:lnTo>
                  <a:lnTo>
                    <a:pt x="400177" y="0"/>
                  </a:lnTo>
                  <a:cubicBezTo>
                    <a:pt x="621157" y="0"/>
                    <a:pt x="800354" y="179197"/>
                    <a:pt x="800354" y="400177"/>
                  </a:cubicBezTo>
                  <a:cubicBezTo>
                    <a:pt x="800354" y="406146"/>
                    <a:pt x="797560" y="411861"/>
                    <a:pt x="792734" y="415417"/>
                  </a:cubicBezTo>
                  <a:lnTo>
                    <a:pt x="781304" y="400177"/>
                  </a:lnTo>
                  <a:lnTo>
                    <a:pt x="800354" y="400177"/>
                  </a:lnTo>
                  <a:cubicBezTo>
                    <a:pt x="800354" y="621157"/>
                    <a:pt x="621157" y="800354"/>
                    <a:pt x="400177" y="800354"/>
                  </a:cubicBezTo>
                  <a:lnTo>
                    <a:pt x="400177" y="781304"/>
                  </a:lnTo>
                  <a:lnTo>
                    <a:pt x="400177" y="762254"/>
                  </a:lnTo>
                  <a:lnTo>
                    <a:pt x="400177" y="781304"/>
                  </a:lnTo>
                  <a:lnTo>
                    <a:pt x="400177" y="800354"/>
                  </a:lnTo>
                  <a:cubicBezTo>
                    <a:pt x="179197" y="800354"/>
                    <a:pt x="0" y="621157"/>
                    <a:pt x="0" y="400177"/>
                  </a:cubicBezTo>
                  <a:lnTo>
                    <a:pt x="19050" y="400177"/>
                  </a:lnTo>
                  <a:lnTo>
                    <a:pt x="0" y="400177"/>
                  </a:lnTo>
                  <a:moveTo>
                    <a:pt x="38100" y="400177"/>
                  </a:moveTo>
                  <a:lnTo>
                    <a:pt x="19050" y="400177"/>
                  </a:lnTo>
                  <a:lnTo>
                    <a:pt x="38100" y="400177"/>
                  </a:lnTo>
                  <a:cubicBezTo>
                    <a:pt x="38100" y="600075"/>
                    <a:pt x="200152" y="762254"/>
                    <a:pt x="400177" y="762254"/>
                  </a:cubicBezTo>
                  <a:cubicBezTo>
                    <a:pt x="410718" y="762254"/>
                    <a:pt x="419227" y="770763"/>
                    <a:pt x="419227" y="781304"/>
                  </a:cubicBezTo>
                  <a:cubicBezTo>
                    <a:pt x="419227" y="791845"/>
                    <a:pt x="410718" y="800354"/>
                    <a:pt x="400177" y="800354"/>
                  </a:cubicBezTo>
                  <a:cubicBezTo>
                    <a:pt x="389636" y="800354"/>
                    <a:pt x="381127" y="791845"/>
                    <a:pt x="381127" y="781304"/>
                  </a:cubicBezTo>
                  <a:cubicBezTo>
                    <a:pt x="381127" y="770763"/>
                    <a:pt x="389636" y="762254"/>
                    <a:pt x="400177" y="762254"/>
                  </a:cubicBezTo>
                  <a:cubicBezTo>
                    <a:pt x="600075" y="762254"/>
                    <a:pt x="762254" y="600202"/>
                    <a:pt x="762254" y="400177"/>
                  </a:cubicBezTo>
                  <a:cubicBezTo>
                    <a:pt x="762254" y="394208"/>
                    <a:pt x="765048" y="388493"/>
                    <a:pt x="769874" y="384937"/>
                  </a:cubicBezTo>
                  <a:lnTo>
                    <a:pt x="781304" y="400177"/>
                  </a:lnTo>
                  <a:lnTo>
                    <a:pt x="762254" y="400177"/>
                  </a:lnTo>
                  <a:cubicBezTo>
                    <a:pt x="762254" y="200152"/>
                    <a:pt x="600075" y="38100"/>
                    <a:pt x="400177" y="38100"/>
                  </a:cubicBezTo>
                  <a:cubicBezTo>
                    <a:pt x="394335" y="38100"/>
                    <a:pt x="388874" y="35433"/>
                    <a:pt x="385318" y="30988"/>
                  </a:cubicBezTo>
                  <a:lnTo>
                    <a:pt x="400177" y="19050"/>
                  </a:lnTo>
                  <a:lnTo>
                    <a:pt x="400177" y="38100"/>
                  </a:lnTo>
                  <a:cubicBezTo>
                    <a:pt x="200152" y="38100"/>
                    <a:pt x="38100" y="200152"/>
                    <a:pt x="38100" y="400177"/>
                  </a:cubicBezTo>
                  <a:close/>
                </a:path>
              </a:pathLst>
            </a:custGeom>
            <a:solidFill>
              <a:srgbClr val="37A7E7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7934027" y="7607350"/>
            <a:ext cx="198388" cy="310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625" b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573095" y="7395716"/>
            <a:ext cx="4226868" cy="419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Transmissão</a:t>
            </a:r>
            <a:r>
              <a:rPr lang="en-US" sz="2187" b="1" dirty="0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 e </a:t>
            </a:r>
            <a:r>
              <a:rPr lang="en-US" sz="2187" b="1" dirty="0" err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Análise</a:t>
            </a:r>
            <a:r>
              <a:rPr lang="en-US" sz="2187" b="1" dirty="0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 de Dados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582061" y="8133500"/>
            <a:ext cx="8825507" cy="1305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Também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será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criado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um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sistema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comunicação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transmissão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análise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dados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tempo real,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utilizando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servidores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nuvem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algoritmos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aprendizado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máquina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previsão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eventos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00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climáticos</a:t>
            </a:r>
            <a:r>
              <a:rPr lang="en-US" sz="2000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7938046" y="2695129"/>
            <a:ext cx="6858000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Proposta de Solução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938046" y="4043809"/>
            <a:ext cx="9269909" cy="2080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proposta consiste na instalação de uma rede de sensores distribuídos por pontos críticos da cidade, especialmente em áreas vulneráveis a alagamentos, como rios, córregos e bairros com infraestrutura precária.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938046" y="6366123"/>
            <a:ext cx="9269909" cy="1092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Os sensores serão responsáveis por coletar dados sobre precipitação, umidade do solo e ventos.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2996952"/>
          </a:xfrm>
          <a:custGeom>
            <a:avLst/>
            <a:gdLst/>
            <a:ahLst/>
            <a:cxnLst/>
            <a:rect l="l" t="t" r="r" b="b"/>
            <a:pathLst>
              <a:path w="18288000" h="2996952">
                <a:moveTo>
                  <a:pt x="0" y="0"/>
                </a:moveTo>
                <a:lnTo>
                  <a:pt x="18288000" y="0"/>
                </a:lnTo>
                <a:lnTo>
                  <a:pt x="18288000" y="2996952"/>
                </a:lnTo>
                <a:lnTo>
                  <a:pt x="0" y="29969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7" b="-57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839092" y="3561010"/>
            <a:ext cx="5327898" cy="761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4187" b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Sensores IoT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24805" y="4667548"/>
            <a:ext cx="8213675" cy="2575769"/>
            <a:chOff x="0" y="0"/>
            <a:chExt cx="10951567" cy="3434358"/>
          </a:xfrm>
        </p:grpSpPr>
        <p:sp>
          <p:nvSpPr>
            <p:cNvPr id="8" name="Freeform 8"/>
            <p:cNvSpPr/>
            <p:nvPr/>
          </p:nvSpPr>
          <p:spPr>
            <a:xfrm>
              <a:off x="19050" y="19050"/>
              <a:ext cx="10913491" cy="3396234"/>
            </a:xfrm>
            <a:custGeom>
              <a:avLst/>
              <a:gdLst/>
              <a:ahLst/>
              <a:cxnLst/>
              <a:rect l="l" t="t" r="r" b="b"/>
              <a:pathLst>
                <a:path w="10913491" h="3396234">
                  <a:moveTo>
                    <a:pt x="0" y="479552"/>
                  </a:moveTo>
                  <a:cubicBezTo>
                    <a:pt x="0" y="214630"/>
                    <a:pt x="216281" y="0"/>
                    <a:pt x="483235" y="0"/>
                  </a:cubicBezTo>
                  <a:lnTo>
                    <a:pt x="10430256" y="0"/>
                  </a:lnTo>
                  <a:cubicBezTo>
                    <a:pt x="10697083" y="0"/>
                    <a:pt x="10913491" y="214630"/>
                    <a:pt x="10913491" y="479552"/>
                  </a:cubicBezTo>
                  <a:lnTo>
                    <a:pt x="10913491" y="2916682"/>
                  </a:lnTo>
                  <a:cubicBezTo>
                    <a:pt x="10913491" y="3181477"/>
                    <a:pt x="10697211" y="3396234"/>
                    <a:pt x="10430256" y="3396234"/>
                  </a:cubicBezTo>
                  <a:lnTo>
                    <a:pt x="483235" y="3396234"/>
                  </a:lnTo>
                  <a:cubicBezTo>
                    <a:pt x="216408" y="3396234"/>
                    <a:pt x="0" y="3181604"/>
                    <a:pt x="0" y="2916682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10951591" cy="3434334"/>
            </a:xfrm>
            <a:custGeom>
              <a:avLst/>
              <a:gdLst/>
              <a:ahLst/>
              <a:cxnLst/>
              <a:rect l="l" t="t" r="r" b="b"/>
              <a:pathLst>
                <a:path w="10951591" h="3434334">
                  <a:moveTo>
                    <a:pt x="0" y="498602"/>
                  </a:moveTo>
                  <a:cubicBezTo>
                    <a:pt x="0" y="223139"/>
                    <a:pt x="225044" y="0"/>
                    <a:pt x="502285" y="0"/>
                  </a:cubicBezTo>
                  <a:lnTo>
                    <a:pt x="10449306" y="0"/>
                  </a:lnTo>
                  <a:lnTo>
                    <a:pt x="10449306" y="19050"/>
                  </a:lnTo>
                  <a:lnTo>
                    <a:pt x="10449306" y="0"/>
                  </a:lnTo>
                  <a:cubicBezTo>
                    <a:pt x="10726548" y="0"/>
                    <a:pt x="10951591" y="223139"/>
                    <a:pt x="10951591" y="498602"/>
                  </a:cubicBezTo>
                  <a:lnTo>
                    <a:pt x="10932541" y="498602"/>
                  </a:lnTo>
                  <a:lnTo>
                    <a:pt x="10951591" y="498602"/>
                  </a:lnTo>
                  <a:lnTo>
                    <a:pt x="10951591" y="2935732"/>
                  </a:lnTo>
                  <a:lnTo>
                    <a:pt x="10932541" y="2935732"/>
                  </a:lnTo>
                  <a:lnTo>
                    <a:pt x="10951591" y="2935732"/>
                  </a:lnTo>
                  <a:cubicBezTo>
                    <a:pt x="10951591" y="3211195"/>
                    <a:pt x="10726548" y="3434334"/>
                    <a:pt x="10449306" y="3434334"/>
                  </a:cubicBezTo>
                  <a:lnTo>
                    <a:pt x="10449306" y="3415284"/>
                  </a:lnTo>
                  <a:lnTo>
                    <a:pt x="10449306" y="3434334"/>
                  </a:lnTo>
                  <a:lnTo>
                    <a:pt x="502285" y="3434334"/>
                  </a:lnTo>
                  <a:lnTo>
                    <a:pt x="502285" y="3415284"/>
                  </a:lnTo>
                  <a:lnTo>
                    <a:pt x="502285" y="3434334"/>
                  </a:lnTo>
                  <a:cubicBezTo>
                    <a:pt x="225044" y="3434334"/>
                    <a:pt x="0" y="3211322"/>
                    <a:pt x="0" y="2935732"/>
                  </a:cubicBezTo>
                  <a:lnTo>
                    <a:pt x="0" y="498602"/>
                  </a:lnTo>
                  <a:lnTo>
                    <a:pt x="19050" y="498602"/>
                  </a:lnTo>
                  <a:lnTo>
                    <a:pt x="0" y="498602"/>
                  </a:lnTo>
                  <a:moveTo>
                    <a:pt x="38100" y="498602"/>
                  </a:moveTo>
                  <a:lnTo>
                    <a:pt x="38100" y="2935732"/>
                  </a:lnTo>
                  <a:lnTo>
                    <a:pt x="19050" y="2935732"/>
                  </a:lnTo>
                  <a:lnTo>
                    <a:pt x="38100" y="2935732"/>
                  </a:lnTo>
                  <a:cubicBezTo>
                    <a:pt x="38100" y="3189859"/>
                    <a:pt x="245745" y="3396234"/>
                    <a:pt x="502285" y="3396234"/>
                  </a:cubicBezTo>
                  <a:lnTo>
                    <a:pt x="10449306" y="3396234"/>
                  </a:lnTo>
                  <a:cubicBezTo>
                    <a:pt x="10705847" y="3396234"/>
                    <a:pt x="10913491" y="3189986"/>
                    <a:pt x="10913491" y="2935732"/>
                  </a:cubicBezTo>
                  <a:lnTo>
                    <a:pt x="10913491" y="498602"/>
                  </a:lnTo>
                  <a:cubicBezTo>
                    <a:pt x="10913491" y="244348"/>
                    <a:pt x="10705846" y="38100"/>
                    <a:pt x="10449306" y="38100"/>
                  </a:cubicBezTo>
                  <a:lnTo>
                    <a:pt x="502285" y="38100"/>
                  </a:lnTo>
                  <a:lnTo>
                    <a:pt x="502285" y="19050"/>
                  </a:lnTo>
                  <a:lnTo>
                    <a:pt x="502285" y="38100"/>
                  </a:lnTo>
                  <a:cubicBezTo>
                    <a:pt x="245745" y="38100"/>
                    <a:pt x="38100" y="244348"/>
                    <a:pt x="38100" y="498602"/>
                  </a:cubicBezTo>
                  <a:close/>
                </a:path>
              </a:pathLst>
            </a:custGeom>
            <a:solidFill>
              <a:srgbClr val="16FFBB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107281" y="4892874"/>
            <a:ext cx="3674417" cy="390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Sensores de Umidade do Solo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07281" y="5446060"/>
            <a:ext cx="7648724" cy="1619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Responsáveis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por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medir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quantidade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umidade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presente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no solo,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estes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sensores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são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essenciais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identificar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condições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que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podem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levar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ao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alagamento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uma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vez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que a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saturação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do solo precede o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transbordamento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água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249519" y="4667548"/>
            <a:ext cx="8213675" cy="2575769"/>
            <a:chOff x="0" y="0"/>
            <a:chExt cx="10951567" cy="3434358"/>
          </a:xfrm>
        </p:grpSpPr>
        <p:sp>
          <p:nvSpPr>
            <p:cNvPr id="13" name="Freeform 13"/>
            <p:cNvSpPr/>
            <p:nvPr/>
          </p:nvSpPr>
          <p:spPr>
            <a:xfrm>
              <a:off x="19050" y="19050"/>
              <a:ext cx="10913491" cy="3396234"/>
            </a:xfrm>
            <a:custGeom>
              <a:avLst/>
              <a:gdLst/>
              <a:ahLst/>
              <a:cxnLst/>
              <a:rect l="l" t="t" r="r" b="b"/>
              <a:pathLst>
                <a:path w="10913491" h="3396234">
                  <a:moveTo>
                    <a:pt x="0" y="479552"/>
                  </a:moveTo>
                  <a:cubicBezTo>
                    <a:pt x="0" y="214630"/>
                    <a:pt x="216281" y="0"/>
                    <a:pt x="483235" y="0"/>
                  </a:cubicBezTo>
                  <a:lnTo>
                    <a:pt x="10430256" y="0"/>
                  </a:lnTo>
                  <a:cubicBezTo>
                    <a:pt x="10697083" y="0"/>
                    <a:pt x="10913491" y="214630"/>
                    <a:pt x="10913491" y="479552"/>
                  </a:cubicBezTo>
                  <a:lnTo>
                    <a:pt x="10913491" y="2916682"/>
                  </a:lnTo>
                  <a:cubicBezTo>
                    <a:pt x="10913491" y="3181477"/>
                    <a:pt x="10697211" y="3396234"/>
                    <a:pt x="10430256" y="3396234"/>
                  </a:cubicBezTo>
                  <a:lnTo>
                    <a:pt x="483235" y="3396234"/>
                  </a:lnTo>
                  <a:cubicBezTo>
                    <a:pt x="216408" y="3396234"/>
                    <a:pt x="0" y="3181604"/>
                    <a:pt x="0" y="2916682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10951591" cy="3434334"/>
            </a:xfrm>
            <a:custGeom>
              <a:avLst/>
              <a:gdLst/>
              <a:ahLst/>
              <a:cxnLst/>
              <a:rect l="l" t="t" r="r" b="b"/>
              <a:pathLst>
                <a:path w="10951591" h="3434334">
                  <a:moveTo>
                    <a:pt x="0" y="498602"/>
                  </a:moveTo>
                  <a:cubicBezTo>
                    <a:pt x="0" y="223139"/>
                    <a:pt x="225044" y="0"/>
                    <a:pt x="502285" y="0"/>
                  </a:cubicBezTo>
                  <a:lnTo>
                    <a:pt x="10449306" y="0"/>
                  </a:lnTo>
                  <a:lnTo>
                    <a:pt x="10449306" y="19050"/>
                  </a:lnTo>
                  <a:lnTo>
                    <a:pt x="10449306" y="0"/>
                  </a:lnTo>
                  <a:cubicBezTo>
                    <a:pt x="10726548" y="0"/>
                    <a:pt x="10951591" y="223139"/>
                    <a:pt x="10951591" y="498602"/>
                  </a:cubicBezTo>
                  <a:lnTo>
                    <a:pt x="10932541" y="498602"/>
                  </a:lnTo>
                  <a:lnTo>
                    <a:pt x="10951591" y="498602"/>
                  </a:lnTo>
                  <a:lnTo>
                    <a:pt x="10951591" y="2935732"/>
                  </a:lnTo>
                  <a:lnTo>
                    <a:pt x="10932541" y="2935732"/>
                  </a:lnTo>
                  <a:lnTo>
                    <a:pt x="10951591" y="2935732"/>
                  </a:lnTo>
                  <a:cubicBezTo>
                    <a:pt x="10951591" y="3211195"/>
                    <a:pt x="10726548" y="3434334"/>
                    <a:pt x="10449306" y="3434334"/>
                  </a:cubicBezTo>
                  <a:lnTo>
                    <a:pt x="10449306" y="3415284"/>
                  </a:lnTo>
                  <a:lnTo>
                    <a:pt x="10449306" y="3434334"/>
                  </a:lnTo>
                  <a:lnTo>
                    <a:pt x="502285" y="3434334"/>
                  </a:lnTo>
                  <a:lnTo>
                    <a:pt x="502285" y="3415284"/>
                  </a:lnTo>
                  <a:lnTo>
                    <a:pt x="502285" y="3434334"/>
                  </a:lnTo>
                  <a:cubicBezTo>
                    <a:pt x="225044" y="3434334"/>
                    <a:pt x="0" y="3211322"/>
                    <a:pt x="0" y="2935732"/>
                  </a:cubicBezTo>
                  <a:lnTo>
                    <a:pt x="0" y="498602"/>
                  </a:lnTo>
                  <a:lnTo>
                    <a:pt x="19050" y="498602"/>
                  </a:lnTo>
                  <a:lnTo>
                    <a:pt x="0" y="498602"/>
                  </a:lnTo>
                  <a:moveTo>
                    <a:pt x="38100" y="498602"/>
                  </a:moveTo>
                  <a:lnTo>
                    <a:pt x="38100" y="2935732"/>
                  </a:lnTo>
                  <a:lnTo>
                    <a:pt x="19050" y="2935732"/>
                  </a:lnTo>
                  <a:lnTo>
                    <a:pt x="38100" y="2935732"/>
                  </a:lnTo>
                  <a:cubicBezTo>
                    <a:pt x="38100" y="3189859"/>
                    <a:pt x="245745" y="3396234"/>
                    <a:pt x="502285" y="3396234"/>
                  </a:cubicBezTo>
                  <a:lnTo>
                    <a:pt x="10449306" y="3396234"/>
                  </a:lnTo>
                  <a:cubicBezTo>
                    <a:pt x="10705847" y="3396234"/>
                    <a:pt x="10913491" y="3189986"/>
                    <a:pt x="10913491" y="2935732"/>
                  </a:cubicBezTo>
                  <a:lnTo>
                    <a:pt x="10913491" y="498602"/>
                  </a:lnTo>
                  <a:cubicBezTo>
                    <a:pt x="10913491" y="244348"/>
                    <a:pt x="10705846" y="38100"/>
                    <a:pt x="10449306" y="38100"/>
                  </a:cubicBezTo>
                  <a:lnTo>
                    <a:pt x="502285" y="38100"/>
                  </a:lnTo>
                  <a:lnTo>
                    <a:pt x="502285" y="19050"/>
                  </a:lnTo>
                  <a:lnTo>
                    <a:pt x="502285" y="38100"/>
                  </a:lnTo>
                  <a:cubicBezTo>
                    <a:pt x="245745" y="38100"/>
                    <a:pt x="38100" y="244348"/>
                    <a:pt x="38100" y="498602"/>
                  </a:cubicBezTo>
                  <a:close/>
                </a:path>
              </a:pathLst>
            </a:custGeom>
            <a:solidFill>
              <a:srgbClr val="29DDDA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9531995" y="4892874"/>
            <a:ext cx="3180458" cy="390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Sensores de Precipitação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31995" y="5522939"/>
            <a:ext cx="7648724" cy="1236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Medem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quantidade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chuva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que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cai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sobre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uma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área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específica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sendo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importantes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prever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chuvas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intensas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seus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potenciais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impactos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regiões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com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pouca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drenagem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24805" y="7454354"/>
            <a:ext cx="8213675" cy="2192239"/>
            <a:chOff x="0" y="0"/>
            <a:chExt cx="10951567" cy="2922985"/>
          </a:xfrm>
        </p:grpSpPr>
        <p:sp>
          <p:nvSpPr>
            <p:cNvPr id="18" name="Freeform 18"/>
            <p:cNvSpPr/>
            <p:nvPr/>
          </p:nvSpPr>
          <p:spPr>
            <a:xfrm>
              <a:off x="19050" y="19050"/>
              <a:ext cx="10913364" cy="2884932"/>
            </a:xfrm>
            <a:custGeom>
              <a:avLst/>
              <a:gdLst/>
              <a:ahLst/>
              <a:cxnLst/>
              <a:rect l="l" t="t" r="r" b="b"/>
              <a:pathLst>
                <a:path w="10913364" h="2884932">
                  <a:moveTo>
                    <a:pt x="0" y="479552"/>
                  </a:moveTo>
                  <a:cubicBezTo>
                    <a:pt x="0" y="214630"/>
                    <a:pt x="216789" y="0"/>
                    <a:pt x="484124" y="0"/>
                  </a:cubicBezTo>
                  <a:lnTo>
                    <a:pt x="10429240" y="0"/>
                  </a:lnTo>
                  <a:cubicBezTo>
                    <a:pt x="10696702" y="0"/>
                    <a:pt x="10913364" y="214630"/>
                    <a:pt x="10913364" y="479552"/>
                  </a:cubicBezTo>
                  <a:lnTo>
                    <a:pt x="10913364" y="2405380"/>
                  </a:lnTo>
                  <a:cubicBezTo>
                    <a:pt x="10913364" y="2670175"/>
                    <a:pt x="10696575" y="2884932"/>
                    <a:pt x="10429240" y="2884932"/>
                  </a:cubicBezTo>
                  <a:lnTo>
                    <a:pt x="484124" y="2884932"/>
                  </a:lnTo>
                  <a:cubicBezTo>
                    <a:pt x="216662" y="2884932"/>
                    <a:pt x="0" y="2670302"/>
                    <a:pt x="0" y="2405380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0"/>
              <a:ext cx="10951464" cy="2923032"/>
            </a:xfrm>
            <a:custGeom>
              <a:avLst/>
              <a:gdLst/>
              <a:ahLst/>
              <a:cxnLst/>
              <a:rect l="l" t="t" r="r" b="b"/>
              <a:pathLst>
                <a:path w="10951464" h="2923032">
                  <a:moveTo>
                    <a:pt x="0" y="498602"/>
                  </a:moveTo>
                  <a:cubicBezTo>
                    <a:pt x="0" y="223012"/>
                    <a:pt x="225425" y="0"/>
                    <a:pt x="503174" y="0"/>
                  </a:cubicBezTo>
                  <a:lnTo>
                    <a:pt x="10448290" y="0"/>
                  </a:lnTo>
                  <a:lnTo>
                    <a:pt x="10448290" y="19050"/>
                  </a:lnTo>
                  <a:lnTo>
                    <a:pt x="10448290" y="0"/>
                  </a:lnTo>
                  <a:cubicBezTo>
                    <a:pt x="10726039" y="0"/>
                    <a:pt x="10951464" y="223012"/>
                    <a:pt x="10951464" y="498602"/>
                  </a:cubicBezTo>
                  <a:lnTo>
                    <a:pt x="10932414" y="498602"/>
                  </a:lnTo>
                  <a:lnTo>
                    <a:pt x="10951464" y="498602"/>
                  </a:lnTo>
                  <a:lnTo>
                    <a:pt x="10951464" y="2424430"/>
                  </a:lnTo>
                  <a:lnTo>
                    <a:pt x="10932414" y="2424430"/>
                  </a:lnTo>
                  <a:lnTo>
                    <a:pt x="10951464" y="2424430"/>
                  </a:lnTo>
                  <a:cubicBezTo>
                    <a:pt x="10951464" y="2700020"/>
                    <a:pt x="10726039" y="2923032"/>
                    <a:pt x="10448290" y="2923032"/>
                  </a:cubicBezTo>
                  <a:lnTo>
                    <a:pt x="10448290" y="2903982"/>
                  </a:lnTo>
                  <a:lnTo>
                    <a:pt x="10448290" y="2923032"/>
                  </a:lnTo>
                  <a:lnTo>
                    <a:pt x="503174" y="2923032"/>
                  </a:lnTo>
                  <a:lnTo>
                    <a:pt x="503174" y="2903982"/>
                  </a:lnTo>
                  <a:lnTo>
                    <a:pt x="503174" y="2923032"/>
                  </a:lnTo>
                  <a:cubicBezTo>
                    <a:pt x="225425" y="2923032"/>
                    <a:pt x="0" y="2699893"/>
                    <a:pt x="0" y="2424430"/>
                  </a:cubicBezTo>
                  <a:lnTo>
                    <a:pt x="0" y="498602"/>
                  </a:lnTo>
                  <a:lnTo>
                    <a:pt x="19050" y="498602"/>
                  </a:lnTo>
                  <a:lnTo>
                    <a:pt x="0" y="498602"/>
                  </a:lnTo>
                  <a:moveTo>
                    <a:pt x="38100" y="498602"/>
                  </a:moveTo>
                  <a:lnTo>
                    <a:pt x="38100" y="2424430"/>
                  </a:lnTo>
                  <a:lnTo>
                    <a:pt x="19050" y="2424430"/>
                  </a:lnTo>
                  <a:lnTo>
                    <a:pt x="38100" y="2424430"/>
                  </a:lnTo>
                  <a:cubicBezTo>
                    <a:pt x="38100" y="2678557"/>
                    <a:pt x="246126" y="2884932"/>
                    <a:pt x="503174" y="2884932"/>
                  </a:cubicBezTo>
                  <a:lnTo>
                    <a:pt x="10448290" y="2884932"/>
                  </a:lnTo>
                  <a:cubicBezTo>
                    <a:pt x="10705338" y="2884932"/>
                    <a:pt x="10913364" y="2678557"/>
                    <a:pt x="10913364" y="2424430"/>
                  </a:cubicBezTo>
                  <a:lnTo>
                    <a:pt x="10913364" y="498602"/>
                  </a:lnTo>
                  <a:cubicBezTo>
                    <a:pt x="10913491" y="244475"/>
                    <a:pt x="10705338" y="38100"/>
                    <a:pt x="10448290" y="38100"/>
                  </a:cubicBezTo>
                  <a:lnTo>
                    <a:pt x="503174" y="38100"/>
                  </a:lnTo>
                  <a:lnTo>
                    <a:pt x="503174" y="19050"/>
                  </a:lnTo>
                  <a:lnTo>
                    <a:pt x="503174" y="38100"/>
                  </a:lnTo>
                  <a:cubicBezTo>
                    <a:pt x="246126" y="38100"/>
                    <a:pt x="38100" y="244475"/>
                    <a:pt x="38100" y="498602"/>
                  </a:cubicBezTo>
                  <a:close/>
                </a:path>
              </a:pathLst>
            </a:custGeom>
            <a:solidFill>
              <a:srgbClr val="37A7E7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107281" y="7679680"/>
            <a:ext cx="4116884" cy="390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Sensores de Velocidade do Vento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07241" y="8283162"/>
            <a:ext cx="7648724" cy="852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Monitoram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intensidade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direção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do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vento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elementos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essenciais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prever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tempestades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outros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fenômenos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climáticos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severos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9249519" y="7454354"/>
            <a:ext cx="8213675" cy="2192239"/>
            <a:chOff x="0" y="0"/>
            <a:chExt cx="10951567" cy="2922985"/>
          </a:xfrm>
        </p:grpSpPr>
        <p:sp>
          <p:nvSpPr>
            <p:cNvPr id="23" name="Freeform 23"/>
            <p:cNvSpPr/>
            <p:nvPr/>
          </p:nvSpPr>
          <p:spPr>
            <a:xfrm>
              <a:off x="19050" y="19050"/>
              <a:ext cx="10913364" cy="2884932"/>
            </a:xfrm>
            <a:custGeom>
              <a:avLst/>
              <a:gdLst/>
              <a:ahLst/>
              <a:cxnLst/>
              <a:rect l="l" t="t" r="r" b="b"/>
              <a:pathLst>
                <a:path w="10913364" h="2884932">
                  <a:moveTo>
                    <a:pt x="0" y="479552"/>
                  </a:moveTo>
                  <a:cubicBezTo>
                    <a:pt x="0" y="214630"/>
                    <a:pt x="216789" y="0"/>
                    <a:pt x="484124" y="0"/>
                  </a:cubicBezTo>
                  <a:lnTo>
                    <a:pt x="10429240" y="0"/>
                  </a:lnTo>
                  <a:cubicBezTo>
                    <a:pt x="10696702" y="0"/>
                    <a:pt x="10913364" y="214630"/>
                    <a:pt x="10913364" y="479552"/>
                  </a:cubicBezTo>
                  <a:lnTo>
                    <a:pt x="10913364" y="2405380"/>
                  </a:lnTo>
                  <a:cubicBezTo>
                    <a:pt x="10913364" y="2670175"/>
                    <a:pt x="10696575" y="2884932"/>
                    <a:pt x="10429240" y="2884932"/>
                  </a:cubicBezTo>
                  <a:lnTo>
                    <a:pt x="484124" y="2884932"/>
                  </a:lnTo>
                  <a:cubicBezTo>
                    <a:pt x="216662" y="2884932"/>
                    <a:pt x="0" y="2670302"/>
                    <a:pt x="0" y="2405380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0" y="0"/>
              <a:ext cx="10951464" cy="2923032"/>
            </a:xfrm>
            <a:custGeom>
              <a:avLst/>
              <a:gdLst/>
              <a:ahLst/>
              <a:cxnLst/>
              <a:rect l="l" t="t" r="r" b="b"/>
              <a:pathLst>
                <a:path w="10951464" h="2923032">
                  <a:moveTo>
                    <a:pt x="0" y="498602"/>
                  </a:moveTo>
                  <a:cubicBezTo>
                    <a:pt x="0" y="223012"/>
                    <a:pt x="225425" y="0"/>
                    <a:pt x="503174" y="0"/>
                  </a:cubicBezTo>
                  <a:lnTo>
                    <a:pt x="10448290" y="0"/>
                  </a:lnTo>
                  <a:lnTo>
                    <a:pt x="10448290" y="19050"/>
                  </a:lnTo>
                  <a:lnTo>
                    <a:pt x="10448290" y="0"/>
                  </a:lnTo>
                  <a:cubicBezTo>
                    <a:pt x="10726039" y="0"/>
                    <a:pt x="10951464" y="223012"/>
                    <a:pt x="10951464" y="498602"/>
                  </a:cubicBezTo>
                  <a:lnTo>
                    <a:pt x="10932414" y="498602"/>
                  </a:lnTo>
                  <a:lnTo>
                    <a:pt x="10951464" y="498602"/>
                  </a:lnTo>
                  <a:lnTo>
                    <a:pt x="10951464" y="2424430"/>
                  </a:lnTo>
                  <a:lnTo>
                    <a:pt x="10932414" y="2424430"/>
                  </a:lnTo>
                  <a:lnTo>
                    <a:pt x="10951464" y="2424430"/>
                  </a:lnTo>
                  <a:cubicBezTo>
                    <a:pt x="10951464" y="2700020"/>
                    <a:pt x="10726039" y="2923032"/>
                    <a:pt x="10448290" y="2923032"/>
                  </a:cubicBezTo>
                  <a:lnTo>
                    <a:pt x="10448290" y="2903982"/>
                  </a:lnTo>
                  <a:lnTo>
                    <a:pt x="10448290" y="2923032"/>
                  </a:lnTo>
                  <a:lnTo>
                    <a:pt x="503174" y="2923032"/>
                  </a:lnTo>
                  <a:lnTo>
                    <a:pt x="503174" y="2903982"/>
                  </a:lnTo>
                  <a:lnTo>
                    <a:pt x="503174" y="2923032"/>
                  </a:lnTo>
                  <a:cubicBezTo>
                    <a:pt x="225425" y="2923032"/>
                    <a:pt x="0" y="2699893"/>
                    <a:pt x="0" y="2424430"/>
                  </a:cubicBezTo>
                  <a:lnTo>
                    <a:pt x="0" y="498602"/>
                  </a:lnTo>
                  <a:lnTo>
                    <a:pt x="19050" y="498602"/>
                  </a:lnTo>
                  <a:lnTo>
                    <a:pt x="0" y="498602"/>
                  </a:lnTo>
                  <a:moveTo>
                    <a:pt x="38100" y="498602"/>
                  </a:moveTo>
                  <a:lnTo>
                    <a:pt x="38100" y="2424430"/>
                  </a:lnTo>
                  <a:lnTo>
                    <a:pt x="19050" y="2424430"/>
                  </a:lnTo>
                  <a:lnTo>
                    <a:pt x="38100" y="2424430"/>
                  </a:lnTo>
                  <a:cubicBezTo>
                    <a:pt x="38100" y="2678557"/>
                    <a:pt x="246126" y="2884932"/>
                    <a:pt x="503174" y="2884932"/>
                  </a:cubicBezTo>
                  <a:lnTo>
                    <a:pt x="10448290" y="2884932"/>
                  </a:lnTo>
                  <a:cubicBezTo>
                    <a:pt x="10705338" y="2884932"/>
                    <a:pt x="10913364" y="2678557"/>
                    <a:pt x="10913364" y="2424430"/>
                  </a:cubicBezTo>
                  <a:lnTo>
                    <a:pt x="10913364" y="498602"/>
                  </a:lnTo>
                  <a:cubicBezTo>
                    <a:pt x="10913491" y="244475"/>
                    <a:pt x="10705338" y="38100"/>
                    <a:pt x="10448290" y="38100"/>
                  </a:cubicBezTo>
                  <a:lnTo>
                    <a:pt x="503174" y="38100"/>
                  </a:lnTo>
                  <a:lnTo>
                    <a:pt x="503174" y="19050"/>
                  </a:lnTo>
                  <a:lnTo>
                    <a:pt x="503174" y="38100"/>
                  </a:lnTo>
                  <a:cubicBezTo>
                    <a:pt x="246126" y="38100"/>
                    <a:pt x="38100" y="244475"/>
                    <a:pt x="38100" y="498602"/>
                  </a:cubicBezTo>
                  <a:close/>
                </a:path>
              </a:pathLst>
            </a:custGeom>
            <a:solidFill>
              <a:srgbClr val="091231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9531995" y="7679680"/>
            <a:ext cx="3287614" cy="390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Sensores de Nível de Água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531955" y="8252117"/>
            <a:ext cx="7648724" cy="1236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Instalados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corpos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d'água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como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rios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córregos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reservatórios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esses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sensores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fornecem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informações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vitais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sobre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o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risco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enchentes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1874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transbordamentos</a:t>
            </a:r>
            <a:r>
              <a:rPr lang="en-US" sz="1874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7689354" y="1062930"/>
            <a:ext cx="9767292" cy="142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4124" b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Vantagens da Implementação de Sensores IoT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675066" y="3096369"/>
            <a:ext cx="444253" cy="444253"/>
            <a:chOff x="0" y="0"/>
            <a:chExt cx="592337" cy="592337"/>
          </a:xfrm>
        </p:grpSpPr>
        <p:sp>
          <p:nvSpPr>
            <p:cNvPr id="8" name="Freeform 8"/>
            <p:cNvSpPr/>
            <p:nvPr/>
          </p:nvSpPr>
          <p:spPr>
            <a:xfrm>
              <a:off x="19050" y="19050"/>
              <a:ext cx="554228" cy="554228"/>
            </a:xfrm>
            <a:custGeom>
              <a:avLst/>
              <a:gdLst/>
              <a:ahLst/>
              <a:cxnLst/>
              <a:rect l="l" t="t" r="r" b="b"/>
              <a:pathLst>
                <a:path w="554228" h="554228">
                  <a:moveTo>
                    <a:pt x="0" y="277114"/>
                  </a:moveTo>
                  <a:cubicBezTo>
                    <a:pt x="0" y="124079"/>
                    <a:pt x="124079" y="0"/>
                    <a:pt x="277114" y="0"/>
                  </a:cubicBezTo>
                  <a:cubicBezTo>
                    <a:pt x="430149" y="0"/>
                    <a:pt x="554228" y="124079"/>
                    <a:pt x="554228" y="277114"/>
                  </a:cubicBezTo>
                  <a:cubicBezTo>
                    <a:pt x="554228" y="430149"/>
                    <a:pt x="430149" y="554228"/>
                    <a:pt x="277114" y="554228"/>
                  </a:cubicBezTo>
                  <a:cubicBezTo>
                    <a:pt x="124079" y="554228"/>
                    <a:pt x="0" y="430149"/>
                    <a:pt x="0" y="277114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592328" cy="592328"/>
            </a:xfrm>
            <a:custGeom>
              <a:avLst/>
              <a:gdLst/>
              <a:ahLst/>
              <a:cxnLst/>
              <a:rect l="l" t="t" r="r" b="b"/>
              <a:pathLst>
                <a:path w="592328" h="592328">
                  <a:moveTo>
                    <a:pt x="0" y="296164"/>
                  </a:moveTo>
                  <a:cubicBezTo>
                    <a:pt x="0" y="132588"/>
                    <a:pt x="132588" y="0"/>
                    <a:pt x="296164" y="0"/>
                  </a:cubicBezTo>
                  <a:cubicBezTo>
                    <a:pt x="299593" y="0"/>
                    <a:pt x="302895" y="889"/>
                    <a:pt x="305943" y="2667"/>
                  </a:cubicBezTo>
                  <a:lnTo>
                    <a:pt x="296164" y="19050"/>
                  </a:lnTo>
                  <a:lnTo>
                    <a:pt x="296164" y="0"/>
                  </a:lnTo>
                  <a:lnTo>
                    <a:pt x="296164" y="19050"/>
                  </a:lnTo>
                  <a:lnTo>
                    <a:pt x="296164" y="0"/>
                  </a:lnTo>
                  <a:cubicBezTo>
                    <a:pt x="459740" y="0"/>
                    <a:pt x="592328" y="132588"/>
                    <a:pt x="592328" y="296164"/>
                  </a:cubicBezTo>
                  <a:cubicBezTo>
                    <a:pt x="592328" y="301244"/>
                    <a:pt x="590296" y="306070"/>
                    <a:pt x="586740" y="309626"/>
                  </a:cubicBezTo>
                  <a:lnTo>
                    <a:pt x="573278" y="296164"/>
                  </a:lnTo>
                  <a:lnTo>
                    <a:pt x="592328" y="296164"/>
                  </a:lnTo>
                  <a:cubicBezTo>
                    <a:pt x="592328" y="459740"/>
                    <a:pt x="459740" y="592328"/>
                    <a:pt x="296164" y="592328"/>
                  </a:cubicBezTo>
                  <a:lnTo>
                    <a:pt x="296164" y="573278"/>
                  </a:lnTo>
                  <a:lnTo>
                    <a:pt x="296164" y="554228"/>
                  </a:lnTo>
                  <a:lnTo>
                    <a:pt x="296164" y="573278"/>
                  </a:lnTo>
                  <a:lnTo>
                    <a:pt x="296164" y="592328"/>
                  </a:lnTo>
                  <a:cubicBezTo>
                    <a:pt x="132588" y="592328"/>
                    <a:pt x="0" y="459740"/>
                    <a:pt x="0" y="296164"/>
                  </a:cubicBezTo>
                  <a:lnTo>
                    <a:pt x="19050" y="296164"/>
                  </a:lnTo>
                  <a:lnTo>
                    <a:pt x="0" y="296164"/>
                  </a:lnTo>
                  <a:moveTo>
                    <a:pt x="38100" y="296164"/>
                  </a:moveTo>
                  <a:lnTo>
                    <a:pt x="19050" y="296164"/>
                  </a:lnTo>
                  <a:lnTo>
                    <a:pt x="38100" y="296164"/>
                  </a:lnTo>
                  <a:cubicBezTo>
                    <a:pt x="38100" y="438658"/>
                    <a:pt x="153670" y="554228"/>
                    <a:pt x="296164" y="554228"/>
                  </a:cubicBezTo>
                  <a:cubicBezTo>
                    <a:pt x="306705" y="554228"/>
                    <a:pt x="315214" y="562737"/>
                    <a:pt x="315214" y="573278"/>
                  </a:cubicBezTo>
                  <a:cubicBezTo>
                    <a:pt x="315214" y="583819"/>
                    <a:pt x="306705" y="592328"/>
                    <a:pt x="296164" y="592328"/>
                  </a:cubicBezTo>
                  <a:cubicBezTo>
                    <a:pt x="285623" y="592328"/>
                    <a:pt x="277114" y="583819"/>
                    <a:pt x="277114" y="573278"/>
                  </a:cubicBezTo>
                  <a:cubicBezTo>
                    <a:pt x="277114" y="562737"/>
                    <a:pt x="285623" y="554228"/>
                    <a:pt x="296164" y="554228"/>
                  </a:cubicBezTo>
                  <a:cubicBezTo>
                    <a:pt x="438658" y="554228"/>
                    <a:pt x="554228" y="438658"/>
                    <a:pt x="554228" y="296164"/>
                  </a:cubicBezTo>
                  <a:cubicBezTo>
                    <a:pt x="554228" y="291084"/>
                    <a:pt x="556260" y="286258"/>
                    <a:pt x="559816" y="282702"/>
                  </a:cubicBezTo>
                  <a:lnTo>
                    <a:pt x="573278" y="296164"/>
                  </a:lnTo>
                  <a:lnTo>
                    <a:pt x="554228" y="296164"/>
                  </a:lnTo>
                  <a:cubicBezTo>
                    <a:pt x="554228" y="153670"/>
                    <a:pt x="438658" y="38100"/>
                    <a:pt x="296164" y="38100"/>
                  </a:cubicBezTo>
                  <a:cubicBezTo>
                    <a:pt x="292735" y="38100"/>
                    <a:pt x="289433" y="37211"/>
                    <a:pt x="286385" y="35433"/>
                  </a:cubicBezTo>
                  <a:lnTo>
                    <a:pt x="296164" y="19050"/>
                  </a:lnTo>
                  <a:lnTo>
                    <a:pt x="296164" y="38100"/>
                  </a:lnTo>
                  <a:cubicBezTo>
                    <a:pt x="153670" y="38100"/>
                    <a:pt x="38100" y="153670"/>
                    <a:pt x="38100" y="296164"/>
                  </a:cubicBezTo>
                  <a:close/>
                </a:path>
              </a:pathLst>
            </a:custGeom>
            <a:solidFill>
              <a:srgbClr val="16FFBB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342560" y="3053506"/>
            <a:ext cx="3839021" cy="386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Monitoramento em Tempo Real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342559" y="3668456"/>
            <a:ext cx="4111675" cy="2355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capacidade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coletar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processar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dados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tempo real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permite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uma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resposta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rápida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situações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emergência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ajudando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mitigar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impactos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eventos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climáticos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extremos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2677478" y="3096369"/>
            <a:ext cx="444253" cy="444253"/>
            <a:chOff x="0" y="0"/>
            <a:chExt cx="592337" cy="592337"/>
          </a:xfrm>
        </p:grpSpPr>
        <p:sp>
          <p:nvSpPr>
            <p:cNvPr id="13" name="Freeform 13"/>
            <p:cNvSpPr/>
            <p:nvPr/>
          </p:nvSpPr>
          <p:spPr>
            <a:xfrm>
              <a:off x="19050" y="19050"/>
              <a:ext cx="554228" cy="554228"/>
            </a:xfrm>
            <a:custGeom>
              <a:avLst/>
              <a:gdLst/>
              <a:ahLst/>
              <a:cxnLst/>
              <a:rect l="l" t="t" r="r" b="b"/>
              <a:pathLst>
                <a:path w="554228" h="554228">
                  <a:moveTo>
                    <a:pt x="0" y="277114"/>
                  </a:moveTo>
                  <a:cubicBezTo>
                    <a:pt x="0" y="124079"/>
                    <a:pt x="124079" y="0"/>
                    <a:pt x="277114" y="0"/>
                  </a:cubicBezTo>
                  <a:cubicBezTo>
                    <a:pt x="430149" y="0"/>
                    <a:pt x="554228" y="124079"/>
                    <a:pt x="554228" y="277114"/>
                  </a:cubicBezTo>
                  <a:cubicBezTo>
                    <a:pt x="554228" y="430149"/>
                    <a:pt x="430149" y="554228"/>
                    <a:pt x="277114" y="554228"/>
                  </a:cubicBezTo>
                  <a:cubicBezTo>
                    <a:pt x="124079" y="554228"/>
                    <a:pt x="0" y="430149"/>
                    <a:pt x="0" y="277114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592328" cy="592328"/>
            </a:xfrm>
            <a:custGeom>
              <a:avLst/>
              <a:gdLst/>
              <a:ahLst/>
              <a:cxnLst/>
              <a:rect l="l" t="t" r="r" b="b"/>
              <a:pathLst>
                <a:path w="592328" h="592328">
                  <a:moveTo>
                    <a:pt x="0" y="296164"/>
                  </a:moveTo>
                  <a:cubicBezTo>
                    <a:pt x="0" y="132588"/>
                    <a:pt x="132588" y="0"/>
                    <a:pt x="296164" y="0"/>
                  </a:cubicBezTo>
                  <a:cubicBezTo>
                    <a:pt x="299593" y="0"/>
                    <a:pt x="302895" y="889"/>
                    <a:pt x="305943" y="2667"/>
                  </a:cubicBezTo>
                  <a:lnTo>
                    <a:pt x="296164" y="19050"/>
                  </a:lnTo>
                  <a:lnTo>
                    <a:pt x="296164" y="0"/>
                  </a:lnTo>
                  <a:lnTo>
                    <a:pt x="296164" y="19050"/>
                  </a:lnTo>
                  <a:lnTo>
                    <a:pt x="296164" y="0"/>
                  </a:lnTo>
                  <a:cubicBezTo>
                    <a:pt x="459740" y="0"/>
                    <a:pt x="592328" y="132588"/>
                    <a:pt x="592328" y="296164"/>
                  </a:cubicBezTo>
                  <a:cubicBezTo>
                    <a:pt x="592328" y="301244"/>
                    <a:pt x="590296" y="306070"/>
                    <a:pt x="586740" y="309626"/>
                  </a:cubicBezTo>
                  <a:lnTo>
                    <a:pt x="573278" y="296164"/>
                  </a:lnTo>
                  <a:lnTo>
                    <a:pt x="592328" y="296164"/>
                  </a:lnTo>
                  <a:cubicBezTo>
                    <a:pt x="592328" y="459740"/>
                    <a:pt x="459740" y="592328"/>
                    <a:pt x="296164" y="592328"/>
                  </a:cubicBezTo>
                  <a:lnTo>
                    <a:pt x="296164" y="573278"/>
                  </a:lnTo>
                  <a:lnTo>
                    <a:pt x="296164" y="554228"/>
                  </a:lnTo>
                  <a:lnTo>
                    <a:pt x="296164" y="573278"/>
                  </a:lnTo>
                  <a:lnTo>
                    <a:pt x="296164" y="592328"/>
                  </a:lnTo>
                  <a:cubicBezTo>
                    <a:pt x="132588" y="592328"/>
                    <a:pt x="0" y="459740"/>
                    <a:pt x="0" y="296164"/>
                  </a:cubicBezTo>
                  <a:lnTo>
                    <a:pt x="19050" y="296164"/>
                  </a:lnTo>
                  <a:lnTo>
                    <a:pt x="0" y="296164"/>
                  </a:lnTo>
                  <a:moveTo>
                    <a:pt x="38100" y="296164"/>
                  </a:moveTo>
                  <a:lnTo>
                    <a:pt x="19050" y="296164"/>
                  </a:lnTo>
                  <a:lnTo>
                    <a:pt x="38100" y="296164"/>
                  </a:lnTo>
                  <a:cubicBezTo>
                    <a:pt x="38100" y="438658"/>
                    <a:pt x="153670" y="554228"/>
                    <a:pt x="296164" y="554228"/>
                  </a:cubicBezTo>
                  <a:cubicBezTo>
                    <a:pt x="306705" y="554228"/>
                    <a:pt x="315214" y="562737"/>
                    <a:pt x="315214" y="573278"/>
                  </a:cubicBezTo>
                  <a:cubicBezTo>
                    <a:pt x="315214" y="583819"/>
                    <a:pt x="306705" y="592328"/>
                    <a:pt x="296164" y="592328"/>
                  </a:cubicBezTo>
                  <a:cubicBezTo>
                    <a:pt x="285623" y="592328"/>
                    <a:pt x="277114" y="583819"/>
                    <a:pt x="277114" y="573278"/>
                  </a:cubicBezTo>
                  <a:cubicBezTo>
                    <a:pt x="277114" y="562737"/>
                    <a:pt x="285623" y="554228"/>
                    <a:pt x="296164" y="554228"/>
                  </a:cubicBezTo>
                  <a:cubicBezTo>
                    <a:pt x="438658" y="554228"/>
                    <a:pt x="554228" y="438658"/>
                    <a:pt x="554228" y="296164"/>
                  </a:cubicBezTo>
                  <a:cubicBezTo>
                    <a:pt x="554228" y="291084"/>
                    <a:pt x="556260" y="286258"/>
                    <a:pt x="559816" y="282702"/>
                  </a:cubicBezTo>
                  <a:lnTo>
                    <a:pt x="573278" y="296164"/>
                  </a:lnTo>
                  <a:lnTo>
                    <a:pt x="554228" y="296164"/>
                  </a:lnTo>
                  <a:cubicBezTo>
                    <a:pt x="554228" y="153670"/>
                    <a:pt x="438658" y="38100"/>
                    <a:pt x="296164" y="38100"/>
                  </a:cubicBezTo>
                  <a:cubicBezTo>
                    <a:pt x="292735" y="38100"/>
                    <a:pt x="289433" y="37211"/>
                    <a:pt x="286385" y="35433"/>
                  </a:cubicBezTo>
                  <a:lnTo>
                    <a:pt x="296164" y="19050"/>
                  </a:lnTo>
                  <a:lnTo>
                    <a:pt x="296164" y="38100"/>
                  </a:lnTo>
                  <a:cubicBezTo>
                    <a:pt x="153670" y="38100"/>
                    <a:pt x="38100" y="153670"/>
                    <a:pt x="38100" y="296164"/>
                  </a:cubicBezTo>
                  <a:close/>
                </a:path>
              </a:pathLst>
            </a:custGeom>
            <a:solidFill>
              <a:srgbClr val="29DDDA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3344971" y="3053506"/>
            <a:ext cx="2794248" cy="386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Eficiência Operacional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306052" y="3784786"/>
            <a:ext cx="4111675" cy="1596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sensores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funcionam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maneira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autônoma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reduzindo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necessidade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intervenção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humana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constante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otimizando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o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uso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recursos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públicos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7675066" y="6353026"/>
            <a:ext cx="444253" cy="444253"/>
            <a:chOff x="0" y="0"/>
            <a:chExt cx="592337" cy="592337"/>
          </a:xfrm>
        </p:grpSpPr>
        <p:sp>
          <p:nvSpPr>
            <p:cNvPr id="18" name="Freeform 18"/>
            <p:cNvSpPr/>
            <p:nvPr/>
          </p:nvSpPr>
          <p:spPr>
            <a:xfrm>
              <a:off x="19050" y="19050"/>
              <a:ext cx="554228" cy="554228"/>
            </a:xfrm>
            <a:custGeom>
              <a:avLst/>
              <a:gdLst/>
              <a:ahLst/>
              <a:cxnLst/>
              <a:rect l="l" t="t" r="r" b="b"/>
              <a:pathLst>
                <a:path w="554228" h="554228">
                  <a:moveTo>
                    <a:pt x="0" y="277114"/>
                  </a:moveTo>
                  <a:cubicBezTo>
                    <a:pt x="0" y="124079"/>
                    <a:pt x="124079" y="0"/>
                    <a:pt x="277114" y="0"/>
                  </a:cubicBezTo>
                  <a:cubicBezTo>
                    <a:pt x="430149" y="0"/>
                    <a:pt x="554228" y="124079"/>
                    <a:pt x="554228" y="277114"/>
                  </a:cubicBezTo>
                  <a:cubicBezTo>
                    <a:pt x="554228" y="430149"/>
                    <a:pt x="430149" y="554228"/>
                    <a:pt x="277114" y="554228"/>
                  </a:cubicBezTo>
                  <a:cubicBezTo>
                    <a:pt x="124079" y="554228"/>
                    <a:pt x="0" y="430149"/>
                    <a:pt x="0" y="277114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0"/>
              <a:ext cx="592328" cy="592328"/>
            </a:xfrm>
            <a:custGeom>
              <a:avLst/>
              <a:gdLst/>
              <a:ahLst/>
              <a:cxnLst/>
              <a:rect l="l" t="t" r="r" b="b"/>
              <a:pathLst>
                <a:path w="592328" h="592328">
                  <a:moveTo>
                    <a:pt x="0" y="296164"/>
                  </a:moveTo>
                  <a:cubicBezTo>
                    <a:pt x="0" y="132588"/>
                    <a:pt x="132588" y="0"/>
                    <a:pt x="296164" y="0"/>
                  </a:cubicBezTo>
                  <a:cubicBezTo>
                    <a:pt x="299593" y="0"/>
                    <a:pt x="302895" y="889"/>
                    <a:pt x="305943" y="2667"/>
                  </a:cubicBezTo>
                  <a:lnTo>
                    <a:pt x="296164" y="19050"/>
                  </a:lnTo>
                  <a:lnTo>
                    <a:pt x="296164" y="0"/>
                  </a:lnTo>
                  <a:lnTo>
                    <a:pt x="296164" y="19050"/>
                  </a:lnTo>
                  <a:lnTo>
                    <a:pt x="296164" y="0"/>
                  </a:lnTo>
                  <a:cubicBezTo>
                    <a:pt x="459740" y="0"/>
                    <a:pt x="592328" y="132588"/>
                    <a:pt x="592328" y="296164"/>
                  </a:cubicBezTo>
                  <a:cubicBezTo>
                    <a:pt x="592328" y="301244"/>
                    <a:pt x="590296" y="306070"/>
                    <a:pt x="586740" y="309626"/>
                  </a:cubicBezTo>
                  <a:lnTo>
                    <a:pt x="573278" y="296164"/>
                  </a:lnTo>
                  <a:lnTo>
                    <a:pt x="592328" y="296164"/>
                  </a:lnTo>
                  <a:cubicBezTo>
                    <a:pt x="592328" y="459740"/>
                    <a:pt x="459740" y="592328"/>
                    <a:pt x="296164" y="592328"/>
                  </a:cubicBezTo>
                  <a:lnTo>
                    <a:pt x="296164" y="573278"/>
                  </a:lnTo>
                  <a:lnTo>
                    <a:pt x="296164" y="554228"/>
                  </a:lnTo>
                  <a:lnTo>
                    <a:pt x="296164" y="573278"/>
                  </a:lnTo>
                  <a:lnTo>
                    <a:pt x="296164" y="592328"/>
                  </a:lnTo>
                  <a:cubicBezTo>
                    <a:pt x="132588" y="592328"/>
                    <a:pt x="0" y="459740"/>
                    <a:pt x="0" y="296164"/>
                  </a:cubicBezTo>
                  <a:lnTo>
                    <a:pt x="19050" y="296164"/>
                  </a:lnTo>
                  <a:lnTo>
                    <a:pt x="0" y="296164"/>
                  </a:lnTo>
                  <a:moveTo>
                    <a:pt x="38100" y="296164"/>
                  </a:moveTo>
                  <a:lnTo>
                    <a:pt x="19050" y="296164"/>
                  </a:lnTo>
                  <a:lnTo>
                    <a:pt x="38100" y="296164"/>
                  </a:lnTo>
                  <a:cubicBezTo>
                    <a:pt x="38100" y="438658"/>
                    <a:pt x="153670" y="554228"/>
                    <a:pt x="296164" y="554228"/>
                  </a:cubicBezTo>
                  <a:cubicBezTo>
                    <a:pt x="306705" y="554228"/>
                    <a:pt x="315214" y="562737"/>
                    <a:pt x="315214" y="573278"/>
                  </a:cubicBezTo>
                  <a:cubicBezTo>
                    <a:pt x="315214" y="583819"/>
                    <a:pt x="306705" y="592328"/>
                    <a:pt x="296164" y="592328"/>
                  </a:cubicBezTo>
                  <a:cubicBezTo>
                    <a:pt x="285623" y="592328"/>
                    <a:pt x="277114" y="583819"/>
                    <a:pt x="277114" y="573278"/>
                  </a:cubicBezTo>
                  <a:cubicBezTo>
                    <a:pt x="277114" y="562737"/>
                    <a:pt x="285623" y="554228"/>
                    <a:pt x="296164" y="554228"/>
                  </a:cubicBezTo>
                  <a:cubicBezTo>
                    <a:pt x="438658" y="554228"/>
                    <a:pt x="554228" y="438658"/>
                    <a:pt x="554228" y="296164"/>
                  </a:cubicBezTo>
                  <a:cubicBezTo>
                    <a:pt x="554228" y="291084"/>
                    <a:pt x="556260" y="286258"/>
                    <a:pt x="559816" y="282702"/>
                  </a:cubicBezTo>
                  <a:lnTo>
                    <a:pt x="573278" y="296164"/>
                  </a:lnTo>
                  <a:lnTo>
                    <a:pt x="554228" y="296164"/>
                  </a:lnTo>
                  <a:cubicBezTo>
                    <a:pt x="554228" y="153670"/>
                    <a:pt x="438658" y="38100"/>
                    <a:pt x="296164" y="38100"/>
                  </a:cubicBezTo>
                  <a:cubicBezTo>
                    <a:pt x="292735" y="38100"/>
                    <a:pt x="289433" y="37211"/>
                    <a:pt x="286385" y="35433"/>
                  </a:cubicBezTo>
                  <a:lnTo>
                    <a:pt x="296164" y="19050"/>
                  </a:lnTo>
                  <a:lnTo>
                    <a:pt x="296164" y="38100"/>
                  </a:lnTo>
                  <a:cubicBezTo>
                    <a:pt x="153670" y="38100"/>
                    <a:pt x="38100" y="153670"/>
                    <a:pt x="38100" y="296164"/>
                  </a:cubicBezTo>
                  <a:close/>
                </a:path>
              </a:pathLst>
            </a:custGeom>
            <a:solidFill>
              <a:srgbClr val="37A7E7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8342560" y="6310164"/>
            <a:ext cx="2639169" cy="386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Dados Granulares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342560" y="6763345"/>
            <a:ext cx="4111675" cy="1975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instalação de múltiplos sensores em diferentes pontos da cidade oferece dados detalhados, permitindo análises mais precisas e previsões mais confiáveis sobre eventos climáticos.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2677478" y="6353026"/>
            <a:ext cx="444253" cy="444253"/>
            <a:chOff x="0" y="0"/>
            <a:chExt cx="592337" cy="592337"/>
          </a:xfrm>
        </p:grpSpPr>
        <p:sp>
          <p:nvSpPr>
            <p:cNvPr id="23" name="Freeform 23"/>
            <p:cNvSpPr/>
            <p:nvPr/>
          </p:nvSpPr>
          <p:spPr>
            <a:xfrm>
              <a:off x="19050" y="19050"/>
              <a:ext cx="554228" cy="554228"/>
            </a:xfrm>
            <a:custGeom>
              <a:avLst/>
              <a:gdLst/>
              <a:ahLst/>
              <a:cxnLst/>
              <a:rect l="l" t="t" r="r" b="b"/>
              <a:pathLst>
                <a:path w="554228" h="554228">
                  <a:moveTo>
                    <a:pt x="0" y="277114"/>
                  </a:moveTo>
                  <a:cubicBezTo>
                    <a:pt x="0" y="124079"/>
                    <a:pt x="124079" y="0"/>
                    <a:pt x="277114" y="0"/>
                  </a:cubicBezTo>
                  <a:cubicBezTo>
                    <a:pt x="430149" y="0"/>
                    <a:pt x="554228" y="124079"/>
                    <a:pt x="554228" y="277114"/>
                  </a:cubicBezTo>
                  <a:cubicBezTo>
                    <a:pt x="554228" y="430149"/>
                    <a:pt x="430149" y="554228"/>
                    <a:pt x="277114" y="554228"/>
                  </a:cubicBezTo>
                  <a:cubicBezTo>
                    <a:pt x="124079" y="554228"/>
                    <a:pt x="0" y="430149"/>
                    <a:pt x="0" y="277114"/>
                  </a:cubicBezTo>
                  <a:close/>
                </a:path>
              </a:pathLst>
            </a:custGeom>
            <a:solidFill>
              <a:srgbClr val="0A081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0" y="0"/>
              <a:ext cx="592328" cy="592328"/>
            </a:xfrm>
            <a:custGeom>
              <a:avLst/>
              <a:gdLst/>
              <a:ahLst/>
              <a:cxnLst/>
              <a:rect l="l" t="t" r="r" b="b"/>
              <a:pathLst>
                <a:path w="592328" h="592328">
                  <a:moveTo>
                    <a:pt x="0" y="296164"/>
                  </a:moveTo>
                  <a:cubicBezTo>
                    <a:pt x="0" y="132588"/>
                    <a:pt x="132588" y="0"/>
                    <a:pt x="296164" y="0"/>
                  </a:cubicBezTo>
                  <a:cubicBezTo>
                    <a:pt x="299593" y="0"/>
                    <a:pt x="302895" y="889"/>
                    <a:pt x="305943" y="2667"/>
                  </a:cubicBezTo>
                  <a:lnTo>
                    <a:pt x="296164" y="19050"/>
                  </a:lnTo>
                  <a:lnTo>
                    <a:pt x="296164" y="0"/>
                  </a:lnTo>
                  <a:lnTo>
                    <a:pt x="296164" y="19050"/>
                  </a:lnTo>
                  <a:lnTo>
                    <a:pt x="296164" y="0"/>
                  </a:lnTo>
                  <a:cubicBezTo>
                    <a:pt x="459740" y="0"/>
                    <a:pt x="592328" y="132588"/>
                    <a:pt x="592328" y="296164"/>
                  </a:cubicBezTo>
                  <a:cubicBezTo>
                    <a:pt x="592328" y="301244"/>
                    <a:pt x="590296" y="306070"/>
                    <a:pt x="586740" y="309626"/>
                  </a:cubicBezTo>
                  <a:lnTo>
                    <a:pt x="573278" y="296164"/>
                  </a:lnTo>
                  <a:lnTo>
                    <a:pt x="592328" y="296164"/>
                  </a:lnTo>
                  <a:cubicBezTo>
                    <a:pt x="592328" y="459740"/>
                    <a:pt x="459740" y="592328"/>
                    <a:pt x="296164" y="592328"/>
                  </a:cubicBezTo>
                  <a:lnTo>
                    <a:pt x="296164" y="573278"/>
                  </a:lnTo>
                  <a:lnTo>
                    <a:pt x="296164" y="554228"/>
                  </a:lnTo>
                  <a:lnTo>
                    <a:pt x="296164" y="573278"/>
                  </a:lnTo>
                  <a:lnTo>
                    <a:pt x="296164" y="592328"/>
                  </a:lnTo>
                  <a:cubicBezTo>
                    <a:pt x="132588" y="592328"/>
                    <a:pt x="0" y="459740"/>
                    <a:pt x="0" y="296164"/>
                  </a:cubicBezTo>
                  <a:lnTo>
                    <a:pt x="19050" y="296164"/>
                  </a:lnTo>
                  <a:lnTo>
                    <a:pt x="0" y="296164"/>
                  </a:lnTo>
                  <a:moveTo>
                    <a:pt x="38100" y="296164"/>
                  </a:moveTo>
                  <a:lnTo>
                    <a:pt x="19050" y="296164"/>
                  </a:lnTo>
                  <a:lnTo>
                    <a:pt x="38100" y="296164"/>
                  </a:lnTo>
                  <a:cubicBezTo>
                    <a:pt x="38100" y="438658"/>
                    <a:pt x="153670" y="554228"/>
                    <a:pt x="296164" y="554228"/>
                  </a:cubicBezTo>
                  <a:cubicBezTo>
                    <a:pt x="306705" y="554228"/>
                    <a:pt x="315214" y="562737"/>
                    <a:pt x="315214" y="573278"/>
                  </a:cubicBezTo>
                  <a:cubicBezTo>
                    <a:pt x="315214" y="583819"/>
                    <a:pt x="306705" y="592328"/>
                    <a:pt x="296164" y="592328"/>
                  </a:cubicBezTo>
                  <a:cubicBezTo>
                    <a:pt x="285623" y="592328"/>
                    <a:pt x="277114" y="583819"/>
                    <a:pt x="277114" y="573278"/>
                  </a:cubicBezTo>
                  <a:cubicBezTo>
                    <a:pt x="277114" y="562737"/>
                    <a:pt x="285623" y="554228"/>
                    <a:pt x="296164" y="554228"/>
                  </a:cubicBezTo>
                  <a:cubicBezTo>
                    <a:pt x="438658" y="554228"/>
                    <a:pt x="554228" y="438658"/>
                    <a:pt x="554228" y="296164"/>
                  </a:cubicBezTo>
                  <a:cubicBezTo>
                    <a:pt x="554228" y="291084"/>
                    <a:pt x="556260" y="286258"/>
                    <a:pt x="559816" y="282702"/>
                  </a:cubicBezTo>
                  <a:lnTo>
                    <a:pt x="573278" y="296164"/>
                  </a:lnTo>
                  <a:lnTo>
                    <a:pt x="554228" y="296164"/>
                  </a:lnTo>
                  <a:cubicBezTo>
                    <a:pt x="554228" y="153670"/>
                    <a:pt x="438658" y="38100"/>
                    <a:pt x="296164" y="38100"/>
                  </a:cubicBezTo>
                  <a:cubicBezTo>
                    <a:pt x="292735" y="38100"/>
                    <a:pt x="289433" y="37211"/>
                    <a:pt x="286385" y="35433"/>
                  </a:cubicBezTo>
                  <a:lnTo>
                    <a:pt x="296164" y="19050"/>
                  </a:lnTo>
                  <a:lnTo>
                    <a:pt x="296164" y="38100"/>
                  </a:lnTo>
                  <a:cubicBezTo>
                    <a:pt x="153670" y="38100"/>
                    <a:pt x="38100" y="153670"/>
                    <a:pt x="38100" y="296164"/>
                  </a:cubicBezTo>
                  <a:close/>
                </a:path>
              </a:pathLst>
            </a:custGeom>
            <a:solidFill>
              <a:srgbClr val="091231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3344971" y="6310164"/>
            <a:ext cx="4033838" cy="386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Integração com Outros Sistemas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341911" y="6894490"/>
            <a:ext cx="4111675" cy="2355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tecnologia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IoT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pode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ser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integrada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outras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plataformas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gestão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urbana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proporcionando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uma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abordagem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mais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holística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eficiente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o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gerenciamento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riscos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a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tomada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181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decisões</a:t>
            </a:r>
            <a:r>
              <a:rPr lang="en-US" sz="181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32260" y="805457"/>
            <a:ext cx="7177682" cy="8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12"/>
              </a:lnSpc>
            </a:pPr>
            <a:r>
              <a:rPr lang="en-US" sz="4625" b="1">
                <a:solidFill>
                  <a:srgbClr val="F0FCFF"/>
                </a:solidFill>
                <a:latin typeface="Arial Bold"/>
                <a:ea typeface="Arial Bold"/>
                <a:cs typeface="Arial Bold"/>
                <a:sym typeface="Arial Bold"/>
              </a:rPr>
              <a:t>Desafios e Considerações</a:t>
            </a:r>
          </a:p>
        </p:txBody>
      </p:sp>
      <p:sp>
        <p:nvSpPr>
          <p:cNvPr id="6" name="Freeform 6" descr="preencoded.png"/>
          <p:cNvSpPr/>
          <p:nvPr/>
        </p:nvSpPr>
        <p:spPr>
          <a:xfrm>
            <a:off x="3683050" y="2201764"/>
            <a:ext cx="2709862" cy="2340917"/>
          </a:xfrm>
          <a:custGeom>
            <a:avLst/>
            <a:gdLst/>
            <a:ahLst/>
            <a:cxnLst/>
            <a:rect l="l" t="t" r="r" b="b"/>
            <a:pathLst>
              <a:path w="2709862" h="2340917">
                <a:moveTo>
                  <a:pt x="0" y="0"/>
                </a:moveTo>
                <a:lnTo>
                  <a:pt x="2709862" y="0"/>
                </a:lnTo>
                <a:lnTo>
                  <a:pt x="2709862" y="2340917"/>
                </a:lnTo>
                <a:lnTo>
                  <a:pt x="0" y="23409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0" r="-40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4965948" y="3302794"/>
            <a:ext cx="144066" cy="646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87"/>
              </a:lnSpc>
            </a:pPr>
            <a:r>
              <a:rPr lang="en-US" sz="2562" b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59165" y="2623989"/>
            <a:ext cx="2959596" cy="427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Custos Iniciais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59165" y="3125093"/>
            <a:ext cx="10430321" cy="938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instalação de uma rede de sensores e a infraestrutura necessária para a coleta e processamento dos dados exigem um investimento significativo.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459439" y="4563964"/>
            <a:ext cx="10829776" cy="14288"/>
            <a:chOff x="0" y="0"/>
            <a:chExt cx="14439702" cy="190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4439646" cy="19050"/>
            </a:xfrm>
            <a:custGeom>
              <a:avLst/>
              <a:gdLst/>
              <a:ahLst/>
              <a:cxnLst/>
              <a:rect l="l" t="t" r="r" b="b"/>
              <a:pathLst>
                <a:path w="14439646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4430121" y="0"/>
                  </a:lnTo>
                  <a:cubicBezTo>
                    <a:pt x="14435328" y="0"/>
                    <a:pt x="14439646" y="4318"/>
                    <a:pt x="14439646" y="9525"/>
                  </a:cubicBezTo>
                  <a:cubicBezTo>
                    <a:pt x="14439646" y="14732"/>
                    <a:pt x="14435328" y="19050"/>
                    <a:pt x="14430121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16FFBB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2" name="Freeform 12" descr="preencoded.png"/>
          <p:cNvSpPr/>
          <p:nvPr/>
        </p:nvSpPr>
        <p:spPr>
          <a:xfrm>
            <a:off x="2328119" y="4609208"/>
            <a:ext cx="5419725" cy="2340918"/>
          </a:xfrm>
          <a:custGeom>
            <a:avLst/>
            <a:gdLst/>
            <a:ahLst/>
            <a:cxnLst/>
            <a:rect l="l" t="t" r="r" b="b"/>
            <a:pathLst>
              <a:path w="5419725" h="2340918">
                <a:moveTo>
                  <a:pt x="0" y="0"/>
                </a:moveTo>
                <a:lnTo>
                  <a:pt x="5419725" y="0"/>
                </a:lnTo>
                <a:lnTo>
                  <a:pt x="5419725" y="2340917"/>
                </a:lnTo>
                <a:lnTo>
                  <a:pt x="0" y="23409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47" b="-47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TextBox 13"/>
          <p:cNvSpPr txBox="1"/>
          <p:nvPr/>
        </p:nvSpPr>
        <p:spPr>
          <a:xfrm>
            <a:off x="4945261" y="5399037"/>
            <a:ext cx="185142" cy="646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87"/>
              </a:lnSpc>
            </a:pPr>
            <a:r>
              <a:rPr lang="en-US" sz="2562" b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014098" y="4818310"/>
            <a:ext cx="4394448" cy="427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Manutenção e Sustentabilidade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014098" y="5319415"/>
            <a:ext cx="9075390" cy="136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manutenção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regular dos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sensores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é crucial para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garantir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sua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precisão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funcionamento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contínuo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 A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falta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recursos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manutenção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pode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comprometer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eficácia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do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sistema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longo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prazo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7814370" y="6971408"/>
            <a:ext cx="9474845" cy="14288"/>
            <a:chOff x="0" y="0"/>
            <a:chExt cx="12633127" cy="190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633071" cy="19050"/>
            </a:xfrm>
            <a:custGeom>
              <a:avLst/>
              <a:gdLst/>
              <a:ahLst/>
              <a:cxnLst/>
              <a:rect l="l" t="t" r="r" b="b"/>
              <a:pathLst>
                <a:path w="12633071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2623546" y="0"/>
                  </a:lnTo>
                  <a:cubicBezTo>
                    <a:pt x="12628752" y="0"/>
                    <a:pt x="12633071" y="4318"/>
                    <a:pt x="12633071" y="9525"/>
                  </a:cubicBezTo>
                  <a:cubicBezTo>
                    <a:pt x="12633071" y="14732"/>
                    <a:pt x="12628752" y="19050"/>
                    <a:pt x="12623546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29DDDA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8" name="Freeform 18" descr="preencoded.png"/>
          <p:cNvSpPr/>
          <p:nvPr/>
        </p:nvSpPr>
        <p:spPr>
          <a:xfrm>
            <a:off x="973188" y="7016651"/>
            <a:ext cx="8129588" cy="2340918"/>
          </a:xfrm>
          <a:custGeom>
            <a:avLst/>
            <a:gdLst/>
            <a:ahLst/>
            <a:cxnLst/>
            <a:rect l="l" t="t" r="r" b="b"/>
            <a:pathLst>
              <a:path w="8129588" h="2340918">
                <a:moveTo>
                  <a:pt x="0" y="0"/>
                </a:moveTo>
                <a:lnTo>
                  <a:pt x="8129587" y="0"/>
                </a:lnTo>
                <a:lnTo>
                  <a:pt x="8129587" y="2340918"/>
                </a:lnTo>
                <a:lnTo>
                  <a:pt x="0" y="23409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8" b="-1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9" name="TextBox 19"/>
          <p:cNvSpPr txBox="1"/>
          <p:nvPr/>
        </p:nvSpPr>
        <p:spPr>
          <a:xfrm>
            <a:off x="4940350" y="7806481"/>
            <a:ext cx="194965" cy="646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87"/>
              </a:lnSpc>
            </a:pPr>
            <a:r>
              <a:rPr lang="en-US" sz="2562" b="1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369029" y="7225754"/>
            <a:ext cx="3008263" cy="427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1">
                <a:solidFill>
                  <a:srgbClr val="E0E4E6"/>
                </a:solidFill>
                <a:latin typeface="Arial Bold"/>
                <a:ea typeface="Arial Bold"/>
                <a:cs typeface="Arial Bold"/>
                <a:sym typeface="Arial Bold"/>
              </a:rPr>
              <a:t>Segurança dos Dados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369027" y="7892948"/>
            <a:ext cx="7720459" cy="136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transmissão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dados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tempo real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exige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sistemas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de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segurança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robustos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para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garantir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proteção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das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informações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pessoais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ambientais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prevenindo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vazamentos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ou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usos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062" dirty="0" err="1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indevidos</a:t>
            </a:r>
            <a:r>
              <a:rPr lang="en-US" sz="2062" dirty="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1411</Words>
  <Application>Microsoft Office PowerPoint</Application>
  <PresentationFormat>Personalizar</PresentationFormat>
  <Paragraphs>121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Arial</vt:lpstr>
      <vt:lpstr>Calibri</vt:lpstr>
      <vt:lpstr>Arial Bold</vt:lpstr>
      <vt:lpstr>Arimo Bold</vt:lpstr>
      <vt:lpstr>Barlow</vt:lpstr>
      <vt:lpstr>TT Rounds Condensed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ApresentaçãoFinalCalvetti1.pptx</dc:title>
  <dc:creator>Erick Soares</dc:creator>
  <cp:lastModifiedBy>Erick Soares</cp:lastModifiedBy>
  <cp:revision>2</cp:revision>
  <dcterms:created xsi:type="dcterms:W3CDTF">2006-08-16T00:00:00Z</dcterms:created>
  <dcterms:modified xsi:type="dcterms:W3CDTF">2024-12-03T20:12:30Z</dcterms:modified>
  <dc:identifier>DAGYRKWtCuo</dc:identifier>
</cp:coreProperties>
</file>

<file path=docProps/thumbnail.jpeg>
</file>